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57" r:id="rId3"/>
    <p:sldId id="258" r:id="rId4"/>
    <p:sldId id="260" r:id="rId5"/>
    <p:sldId id="259" r:id="rId6"/>
    <p:sldId id="268" r:id="rId7"/>
    <p:sldId id="261" r:id="rId8"/>
    <p:sldId id="265" r:id="rId9"/>
    <p:sldId id="262" r:id="rId10"/>
    <p:sldId id="269" r:id="rId11"/>
    <p:sldId id="266" r:id="rId12"/>
    <p:sldId id="263" r:id="rId13"/>
    <p:sldId id="264"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vité" initials="In" lastIdx="15"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91" autoAdjust="0"/>
    <p:restoredTop sz="83607" autoAdjust="0"/>
  </p:normalViewPr>
  <p:slideViewPr>
    <p:cSldViewPr snapToGrid="0">
      <p:cViewPr varScale="1">
        <p:scale>
          <a:sx n="97" d="100"/>
          <a:sy n="97" d="100"/>
        </p:scale>
        <p:origin x="19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ëtan Karre" userId="a0fb3c90c6ffe149" providerId="LiveId" clId="{177E42C2-5D92-44D0-9F77-10B3A0073013}"/>
    <pc:docChg chg="custSel modSld">
      <pc:chgData name="Gaëtan Karre" userId="a0fb3c90c6ffe149" providerId="LiveId" clId="{177E42C2-5D92-44D0-9F77-10B3A0073013}" dt="2017-10-30T18:05:57.424" v="148"/>
      <pc:docMkLst>
        <pc:docMk/>
      </pc:docMkLst>
      <pc:sldChg chg="modSp delCm">
        <pc:chgData name="Gaëtan Karre" userId="a0fb3c90c6ffe149" providerId="LiveId" clId="{177E42C2-5D92-44D0-9F77-10B3A0073013}" dt="2017-10-30T17:58:57.830" v="58" actId="1076"/>
        <pc:sldMkLst>
          <pc:docMk/>
          <pc:sldMk cId="3414087104" sldId="258"/>
        </pc:sldMkLst>
        <pc:spChg chg="mod">
          <ac:chgData name="Gaëtan Karre" userId="a0fb3c90c6ffe149" providerId="LiveId" clId="{177E42C2-5D92-44D0-9F77-10B3A0073013}" dt="2017-10-30T17:58:57.830" v="58" actId="1076"/>
          <ac:spMkLst>
            <pc:docMk/>
            <pc:sldMk cId="3414087104" sldId="258"/>
            <ac:spMk id="3" creationId="{D746A813-1114-43C6-B1B9-B5D495999199}"/>
          </ac:spMkLst>
        </pc:spChg>
      </pc:sldChg>
      <pc:sldChg chg="modSp delCm">
        <pc:chgData name="Gaëtan Karre" userId="a0fb3c90c6ffe149" providerId="LiveId" clId="{177E42C2-5D92-44D0-9F77-10B3A0073013}" dt="2017-10-30T18:01:58.861" v="116"/>
        <pc:sldMkLst>
          <pc:docMk/>
          <pc:sldMk cId="82586586" sldId="259"/>
        </pc:sldMkLst>
        <pc:spChg chg="mod">
          <ac:chgData name="Gaëtan Karre" userId="a0fb3c90c6ffe149" providerId="LiveId" clId="{177E42C2-5D92-44D0-9F77-10B3A0073013}" dt="2017-10-30T18:01:30.668" v="110" actId="20577"/>
          <ac:spMkLst>
            <pc:docMk/>
            <pc:sldMk cId="82586586" sldId="259"/>
            <ac:spMk id="3" creationId="{4EC924C4-05D8-43CD-8BC9-613C44BC51E5}"/>
          </ac:spMkLst>
        </pc:spChg>
      </pc:sldChg>
      <pc:sldChg chg="modSp delCm">
        <pc:chgData name="Gaëtan Karre" userId="a0fb3c90c6ffe149" providerId="LiveId" clId="{177E42C2-5D92-44D0-9F77-10B3A0073013}" dt="2017-10-30T17:59:44.663" v="102"/>
        <pc:sldMkLst>
          <pc:docMk/>
          <pc:sldMk cId="2185760923" sldId="260"/>
        </pc:sldMkLst>
        <pc:spChg chg="mod">
          <ac:chgData name="Gaëtan Karre" userId="a0fb3c90c6ffe149" providerId="LiveId" clId="{177E42C2-5D92-44D0-9F77-10B3A0073013}" dt="2017-10-30T17:59:37.013" v="97" actId="20577"/>
          <ac:spMkLst>
            <pc:docMk/>
            <pc:sldMk cId="2185760923" sldId="260"/>
            <ac:spMk id="4" creationId="{34E433BB-0687-4242-9F9A-981E754C8B99}"/>
          </ac:spMkLst>
        </pc:spChg>
      </pc:sldChg>
      <pc:sldChg chg="modSp delCm">
        <pc:chgData name="Gaëtan Karre" userId="a0fb3c90c6ffe149" providerId="LiveId" clId="{177E42C2-5D92-44D0-9F77-10B3A0073013}" dt="2017-10-30T18:05:57.424" v="148"/>
        <pc:sldMkLst>
          <pc:docMk/>
          <pc:sldMk cId="2914637241" sldId="261"/>
        </pc:sldMkLst>
        <pc:spChg chg="mod">
          <ac:chgData name="Gaëtan Karre" userId="a0fb3c90c6ffe149" providerId="LiveId" clId="{177E42C2-5D92-44D0-9F77-10B3A0073013}" dt="2017-10-30T18:05:38.611" v="146" actId="20577"/>
          <ac:spMkLst>
            <pc:docMk/>
            <pc:sldMk cId="2914637241" sldId="261"/>
            <ac:spMk id="3" creationId="{E94F2868-C06B-4439-BD65-E9717597879A}"/>
          </ac:spMkLst>
        </pc:spChg>
      </pc:sldChg>
      <pc:sldChg chg="modSp delCm">
        <pc:chgData name="Gaëtan Karre" userId="a0fb3c90c6ffe149" providerId="LiveId" clId="{177E42C2-5D92-44D0-9F77-10B3A0073013}" dt="2017-10-30T18:01:52.012" v="113"/>
        <pc:sldMkLst>
          <pc:docMk/>
          <pc:sldMk cId="483923578" sldId="268"/>
        </pc:sldMkLst>
        <pc:spChg chg="mod">
          <ac:chgData name="Gaëtan Karre" userId="a0fb3c90c6ffe149" providerId="LiveId" clId="{177E42C2-5D92-44D0-9F77-10B3A0073013}" dt="2017-10-30T18:01:49.141" v="112" actId="20577"/>
          <ac:spMkLst>
            <pc:docMk/>
            <pc:sldMk cId="483923578" sldId="268"/>
            <ac:spMk id="3" creationId="{7466DB8B-9AF8-41EA-8797-A9C67DED926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B43925-3749-4426-8391-DC632AA34D61}" type="datetimeFigureOut">
              <a:rPr lang="fr-FR"/>
              <a:t>05/03/2018</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4A703E-2615-4036-8F2F-A56D6582B431}" type="slidenum">
              <a:rPr lang="fr-FR"/>
              <a:t>‹#›</a:t>
            </a:fld>
            <a:endParaRPr lang="fr-FR"/>
          </a:p>
        </p:txBody>
      </p:sp>
    </p:spTree>
    <p:extLst>
      <p:ext uri="{BB962C8B-B14F-4D97-AF65-F5344CB8AC3E}">
        <p14:creationId xmlns:p14="http://schemas.microsoft.com/office/powerpoint/2010/main" val="869828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cnil.fr/sites/default/files/typo/document/CNIL-PIA-1-Methode.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noProof="0" dirty="0"/>
              <a:t>Cadre Harmonisé: abroge les réglementations nationales dans les états membres. </a:t>
            </a:r>
          </a:p>
          <a:p>
            <a:endParaRPr lang="fr-FR" noProof="0" dirty="0"/>
          </a:p>
          <a:p>
            <a:r>
              <a:rPr lang="fr-FR" noProof="0" dirty="0"/>
              <a:t>Application mondiale: Concerne toutes les entreprises qui traitent des données de citoyens Européen</a:t>
            </a:r>
          </a:p>
          <a:p>
            <a:endParaRPr lang="fr-FR" noProof="0" dirty="0"/>
          </a:p>
          <a:p>
            <a:r>
              <a:rPr lang="fr-FR" noProof="0" dirty="0"/>
              <a:t>Consentement de traitement: Chaque citoyens doit fournir son consentements explicit et positif pour le traitement des données. Donc plus de box, ne pas me contacter, mais une box j'autorise le traitement de mes données.</a:t>
            </a:r>
          </a:p>
          <a:p>
            <a:endParaRPr lang="fr-FR" noProof="0" dirty="0"/>
          </a:p>
          <a:p>
            <a:r>
              <a:rPr lang="fr-FR" noProof="0" dirty="0"/>
              <a:t>Data </a:t>
            </a:r>
            <a:r>
              <a:rPr lang="fr-FR" noProof="0" dirty="0" err="1"/>
              <a:t>Breach</a:t>
            </a:r>
            <a:r>
              <a:rPr lang="fr-FR" noProof="0" dirty="0"/>
              <a:t>: Les organismes qui traitent ou stockent des données personnelles, ont le devoir de surveiller leurs base de données et de signaler toute intrusions dans les 72h à toutes les personnes concernées et à l'autorité de leur pays ou à la commission Européenne si société non européenne. Si ce n'est pas fait sanctions!</a:t>
            </a:r>
          </a:p>
          <a:p>
            <a:endParaRPr lang="fr-FR" noProof="0" dirty="0"/>
          </a:p>
          <a:p>
            <a:r>
              <a:rPr lang="fr-FR" noProof="0" dirty="0"/>
              <a:t>Droit à l'effacement: Chaque citoyen Européen peut demander à consulter l'ensemble des données qu'un organisation possède sur lui. Il a le droit de les modifier et de les faire supprimer. L'entreprise doit aussi prouver que cela a été fait. Pour cela il faut que toute entreprise quel que soit sa taille mette en place des reports sur l'ensemble des bases de données qui contiennent des données personnelles.</a:t>
            </a:r>
          </a:p>
          <a:p>
            <a:endParaRPr lang="fr-FR" noProof="0" dirty="0"/>
          </a:p>
          <a:p>
            <a:r>
              <a:rPr lang="fr-FR" noProof="0" dirty="0"/>
              <a:t>Droit à la portabilité: La directive exige que les données soient exportable dans un format standard qu'une machine peut comprendre. Par exemple du XML, du JSON ou autre. Il faut que les données puissent être sortie d'un système et importer dans un autre.</a:t>
            </a:r>
          </a:p>
          <a:p>
            <a:endParaRPr lang="fr-FR" noProof="0" dirty="0"/>
          </a:p>
          <a:p>
            <a:r>
              <a:rPr lang="fr-FR" noProof="0" dirty="0"/>
              <a:t>Profilage: Toute personne à le droit de ne pas subir un profilage de manière automatique qui influence sur une décision juridique ou  l'affectant de manière significative. D'où l'obligation de créer un registre des traitements des données. Ce registre des traitements doit être accessible sur demande et chaque organisme est tenu d’en posséder un. Sinon amende.</a:t>
            </a:r>
          </a:p>
          <a:p>
            <a:endParaRPr lang="fr-FR" noProof="0" dirty="0"/>
          </a:p>
          <a:p>
            <a:r>
              <a:rPr lang="fr-FR" noProof="0" dirty="0"/>
              <a:t>Sécurité par défaut: Les applications doivent maintenant par </a:t>
            </a:r>
            <a:r>
              <a:rPr lang="fr-FR" noProof="0" dirty="0" err="1"/>
              <a:t>desing</a:t>
            </a:r>
            <a:r>
              <a:rPr lang="fr-FR" noProof="0" dirty="0"/>
              <a:t> protéger les données de types personnelles. Il y a plusieurs niveau de confidentialité définit par la loi dépendant du type de données. Le niveau maximum est réserve aux données biométrique, génétique… Ces données doivent obligatoirement être encryptée. Pour pouvoir gérer cela, il faut donc pouvoir tagger les colonnes des bases de données en fonction du type de données qu’elles stockent. Mais attention, les applications existantes doivent aussi le devenir. Ce qui veut dire la plupart du temps </a:t>
            </a:r>
            <a:r>
              <a:rPr lang="fr-FR" noProof="0" dirty="0" err="1"/>
              <a:t>réecriture</a:t>
            </a:r>
            <a:r>
              <a:rPr lang="fr-FR" noProof="0" dirty="0"/>
              <a:t> de celle-ci. Ou du moins inspection des </a:t>
            </a:r>
            <a:r>
              <a:rPr lang="fr-FR" noProof="0" dirty="0" err="1"/>
              <a:t>DBs</a:t>
            </a:r>
            <a:r>
              <a:rPr lang="fr-FR" noProof="0" dirty="0"/>
              <a:t>.</a:t>
            </a:r>
          </a:p>
          <a:p>
            <a:endParaRPr lang="fr-FR" noProof="0" dirty="0"/>
          </a:p>
          <a:p>
            <a:r>
              <a:rPr lang="fr-FR" noProof="0" dirty="0"/>
              <a:t>Notifications des datas </a:t>
            </a:r>
            <a:r>
              <a:rPr lang="fr-FR" noProof="0" dirty="0" err="1"/>
              <a:t>breach</a:t>
            </a:r>
            <a:r>
              <a:rPr lang="fr-FR" noProof="0" dirty="0"/>
              <a:t>: Chaque responsable de traitement doit sécurisé les données à caractère personnelle, mais il doit aussi avertir l’autorité responsable de son pays en cas d’accès non autorisé à ces mêmes données. Pour cela, il a 72h maximum après l’attaque pour le faire. Il doit aussi avertir chaque personne impactée par cette attaque dans le même délais. En cas de non respect du délais, les utilisateurs et les commissions des pays concernés pourront attaquer en justice le responsable de données.</a:t>
            </a:r>
          </a:p>
          <a:p>
            <a:endParaRPr lang="fr-FR" noProof="0" dirty="0"/>
          </a:p>
          <a:p>
            <a:r>
              <a:rPr lang="fr-FR" noProof="0" dirty="0"/>
              <a:t>Comités nationaux et Européen: </a:t>
            </a:r>
            <a:r>
              <a:rPr lang="fr-FR" noProof="0" dirty="0" err="1"/>
              <a:t>L’europe</a:t>
            </a:r>
            <a:r>
              <a:rPr lang="fr-FR" noProof="0" dirty="0"/>
              <a:t> a mis en place le </a:t>
            </a:r>
            <a:r>
              <a:rPr lang="fr-FR" sz="1200" b="0" i="0" kern="1200" noProof="0" dirty="0">
                <a:solidFill>
                  <a:schemeClr val="tx1"/>
                </a:solidFill>
                <a:effectLst/>
                <a:latin typeface="+mn-lt"/>
                <a:ea typeface="+mn-ea"/>
                <a:cs typeface="+mn-cs"/>
              </a:rPr>
              <a:t>European Data Protection </a:t>
            </a:r>
            <a:r>
              <a:rPr lang="fr-FR" sz="1200" b="0" i="0" kern="1200" noProof="0" dirty="0" err="1">
                <a:solidFill>
                  <a:schemeClr val="tx1"/>
                </a:solidFill>
                <a:effectLst/>
                <a:latin typeface="+mn-lt"/>
                <a:ea typeface="+mn-ea"/>
                <a:cs typeface="+mn-cs"/>
              </a:rPr>
              <a:t>Board</a:t>
            </a:r>
            <a:r>
              <a:rPr lang="fr-FR" sz="1200" b="0" i="0" kern="1200" noProof="0" dirty="0">
                <a:solidFill>
                  <a:schemeClr val="tx1"/>
                </a:solidFill>
                <a:effectLst/>
                <a:latin typeface="+mn-lt"/>
                <a:ea typeface="+mn-ea"/>
                <a:cs typeface="+mn-cs"/>
              </a:rPr>
              <a:t>, c’est en gros l’autorité suprême de surveillance de la GDPR. Elle chapeaute les commissions installées dans les pays Européen. C’est vers elle également que les citoyens se retourneront si l’autorité dans leur pays ne parvient pas à gérer le dossier. En parallèle, les pays ont l ’obligation de mettre en place des commissions nationales. Ces commissions sont la dans le but d’aider les responsables de traitement dans la gestion des données. Elles doivent mettre en place des codes de conduites en ce sens. Elles seront aussi en charge de faire les contrôles, de gérer les enquêtes et les plaintes des citoyens de leur pays.</a:t>
            </a:r>
          </a:p>
          <a:p>
            <a:endParaRPr lang="fr-FR" sz="1200" b="0" i="0" kern="1200" noProof="0" dirty="0">
              <a:solidFill>
                <a:schemeClr val="tx1"/>
              </a:solidFill>
              <a:effectLst/>
              <a:latin typeface="+mn-lt"/>
              <a:ea typeface="+mn-ea"/>
              <a:cs typeface="+mn-cs"/>
            </a:endParaRPr>
          </a:p>
          <a:p>
            <a:endParaRPr lang="fr-FR" noProof="0" dirty="0"/>
          </a:p>
          <a:p>
            <a:endParaRPr lang="fr-FR" noProof="0" dirty="0"/>
          </a:p>
          <a:p>
            <a:endParaRPr lang="en-US" dirty="0"/>
          </a:p>
        </p:txBody>
      </p:sp>
      <p:sp>
        <p:nvSpPr>
          <p:cNvPr id="4" name="Espace réservé du numéro de diapositive 3"/>
          <p:cNvSpPr>
            <a:spLocks noGrp="1"/>
          </p:cNvSpPr>
          <p:nvPr>
            <p:ph type="sldNum" sz="quarter" idx="10"/>
          </p:nvPr>
        </p:nvSpPr>
        <p:spPr/>
        <p:txBody>
          <a:bodyPr/>
          <a:lstStyle/>
          <a:p>
            <a:fld id="{A64A703E-2615-4036-8F2F-A56D6582B431}" type="slidenum">
              <a:rPr lang="fr-FR"/>
              <a:t>5</a:t>
            </a:fld>
            <a:endParaRPr lang="fr-FR"/>
          </a:p>
        </p:txBody>
      </p:sp>
    </p:spTree>
    <p:extLst>
      <p:ext uri="{BB962C8B-B14F-4D97-AF65-F5344CB8AC3E}">
        <p14:creationId xmlns:p14="http://schemas.microsoft.com/office/powerpoint/2010/main" val="24841061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sz="1200" b="1" i="0" kern="1200" dirty="0">
                <a:solidFill>
                  <a:schemeClr val="tx1"/>
                </a:solidFill>
                <a:effectLst/>
                <a:latin typeface="+mn-lt"/>
                <a:ea typeface="+mn-ea"/>
                <a:cs typeface="+mn-cs"/>
              </a:rPr>
              <a:t>Étape 1 : Informez-vous</a:t>
            </a:r>
            <a:endParaRPr lang="fr-BE" sz="1200" b="0" i="0" kern="1200" dirty="0">
              <a:solidFill>
                <a:schemeClr val="tx1"/>
              </a:solidFill>
              <a:effectLst/>
              <a:latin typeface="+mn-lt"/>
              <a:ea typeface="+mn-ea"/>
              <a:cs typeface="+mn-cs"/>
            </a:endParaRPr>
          </a:p>
          <a:p>
            <a:r>
              <a:rPr lang="fr-BE" sz="1200" b="0" i="0" kern="1200" dirty="0">
                <a:solidFill>
                  <a:schemeClr val="tx1"/>
                </a:solidFill>
                <a:effectLst/>
                <a:latin typeface="+mn-lt"/>
                <a:ea typeface="+mn-ea"/>
                <a:cs typeface="+mn-cs"/>
              </a:rPr>
              <a:t>Et quand je dis "vous", je ne parle pas uniquement des dirigeants, DSI, RSSI et du service juridique. Non, vous devez informer l'ensemble des employés à ce qu'est la GDPR d'abord pour que chacun prenne conscience du rôle qu'il aura à jouer vis-à-vis des données des clients, mais aussi pour faire remonter les process à risque.</a:t>
            </a:r>
          </a:p>
          <a:p>
            <a:r>
              <a:rPr lang="fr-BE" sz="1200" b="1" i="0" kern="1200" dirty="0">
                <a:solidFill>
                  <a:schemeClr val="tx1"/>
                </a:solidFill>
                <a:effectLst/>
                <a:latin typeface="+mn-lt"/>
                <a:ea typeface="+mn-ea"/>
                <a:cs typeface="+mn-cs"/>
              </a:rPr>
              <a:t>Étape 2 : Faites l'inventaire</a:t>
            </a:r>
            <a:endParaRPr lang="fr-BE" sz="1200" b="0" i="0" kern="1200" dirty="0">
              <a:solidFill>
                <a:schemeClr val="tx1"/>
              </a:solidFill>
              <a:effectLst/>
              <a:latin typeface="+mn-lt"/>
              <a:ea typeface="+mn-ea"/>
              <a:cs typeface="+mn-cs"/>
            </a:endParaRPr>
          </a:p>
          <a:p>
            <a:r>
              <a:rPr lang="fr-BE" sz="1200" b="0" i="0" kern="1200" dirty="0">
                <a:solidFill>
                  <a:schemeClr val="tx1"/>
                </a:solidFill>
                <a:effectLst/>
                <a:latin typeface="+mn-lt"/>
                <a:ea typeface="+mn-ea"/>
                <a:cs typeface="+mn-cs"/>
              </a:rPr>
              <a:t>Quelles sont les données personnelles que vous stockez, où sont-elles conservées, comment les obtenez-vous, qui y a accès, combien de temps les conservez-vous, sont-elles chiffrées, les partagez-vous avec des tiers ? etc. Posez-vous toutes les questions et plus encore pour obtenir un inventaire précis des données en votre possession, mais aussi de ce que vous en faites</a:t>
            </a:r>
            <a:r>
              <a:rPr lang="fr-BE" sz="1200" b="0" i="0" kern="1200" dirty="0" smtClean="0">
                <a:solidFill>
                  <a:schemeClr val="tx1"/>
                </a:solidFill>
                <a:effectLst/>
                <a:latin typeface="+mn-lt"/>
                <a:ea typeface="+mn-ea"/>
                <a:cs typeface="+mn-cs"/>
              </a:rPr>
              <a:t>. AZURE Data </a:t>
            </a:r>
            <a:r>
              <a:rPr lang="fr-BE" sz="1200" b="0" i="0" kern="1200" dirty="0" err="1" smtClean="0">
                <a:solidFill>
                  <a:schemeClr val="tx1"/>
                </a:solidFill>
                <a:effectLst/>
                <a:latin typeface="+mn-lt"/>
                <a:ea typeface="+mn-ea"/>
                <a:cs typeface="+mn-cs"/>
              </a:rPr>
              <a:t>Catalog</a:t>
            </a:r>
            <a:endParaRPr lang="fr-BE" sz="1200" b="0" i="0" kern="1200" dirty="0">
              <a:solidFill>
                <a:schemeClr val="tx1"/>
              </a:solidFill>
              <a:effectLst/>
              <a:latin typeface="+mn-lt"/>
              <a:ea typeface="+mn-ea"/>
              <a:cs typeface="+mn-cs"/>
            </a:endParaRPr>
          </a:p>
          <a:p>
            <a:r>
              <a:rPr lang="fr-BE" sz="1200" b="1" i="0" kern="1200" dirty="0">
                <a:solidFill>
                  <a:schemeClr val="tx1"/>
                </a:solidFill>
                <a:effectLst/>
                <a:latin typeface="+mn-lt"/>
                <a:ea typeface="+mn-ea"/>
                <a:cs typeface="+mn-cs"/>
              </a:rPr>
              <a:t>Étape 3 : Passez en revue vos conditions générales</a:t>
            </a:r>
            <a:endParaRPr lang="fr-BE" sz="1200" b="0" i="0" kern="1200" dirty="0">
              <a:solidFill>
                <a:schemeClr val="tx1"/>
              </a:solidFill>
              <a:effectLst/>
              <a:latin typeface="+mn-lt"/>
              <a:ea typeface="+mn-ea"/>
              <a:cs typeface="+mn-cs"/>
            </a:endParaRPr>
          </a:p>
          <a:p>
            <a:r>
              <a:rPr lang="fr-BE" sz="1200" b="0" i="0" kern="1200" dirty="0">
                <a:solidFill>
                  <a:schemeClr val="tx1"/>
                </a:solidFill>
                <a:effectLst/>
                <a:latin typeface="+mn-lt"/>
                <a:ea typeface="+mn-ea"/>
                <a:cs typeface="+mn-cs"/>
              </a:rPr>
              <a:t>Passez en revue l'intégralité de vos CGV et textes relatifs à la collecte des données personnelles de vos utilisateurs. Identifiez les faiblesses de ces textes, complétez-les, renforcez-les et faites en sorte que vos utilisateurs soient informés comme il se doit de vos processus de collecte de données personnelles, de la manière la plus réaliste et précise qui est. Cela vous permettra d'isoler certaines faiblesses pour retravailler ensuite sur vos process internes.</a:t>
            </a:r>
          </a:p>
          <a:p>
            <a:r>
              <a:rPr lang="fr-BE" sz="1200" b="1" i="0" kern="1200" dirty="0">
                <a:solidFill>
                  <a:schemeClr val="tx1"/>
                </a:solidFill>
                <a:effectLst/>
                <a:latin typeface="+mn-lt"/>
                <a:ea typeface="+mn-ea"/>
                <a:cs typeface="+mn-cs"/>
              </a:rPr>
              <a:t>Étape 4 : Soyez le garant de la vie privée de vos utilisateurs</a:t>
            </a:r>
            <a:endParaRPr lang="fr-BE" sz="1200" b="0" i="0" kern="1200" dirty="0">
              <a:solidFill>
                <a:schemeClr val="tx1"/>
              </a:solidFill>
              <a:effectLst/>
              <a:latin typeface="+mn-lt"/>
              <a:ea typeface="+mn-ea"/>
              <a:cs typeface="+mn-cs"/>
            </a:endParaRPr>
          </a:p>
          <a:p>
            <a:r>
              <a:rPr lang="fr-BE" sz="1200" b="0" i="0" kern="1200" dirty="0">
                <a:solidFill>
                  <a:schemeClr val="tx1"/>
                </a:solidFill>
                <a:effectLst/>
                <a:latin typeface="+mn-lt"/>
                <a:ea typeface="+mn-ea"/>
                <a:cs typeface="+mn-cs"/>
              </a:rPr>
              <a:t>Assurez-vous que vous respectez bien les droits relatifs à la vie privée et aux données personnelles de vos utilisateurs et validez bien la présence de processus de suppression de ces données, de modification ou d'export de ces données à la demande de l'utilisateur.</a:t>
            </a:r>
          </a:p>
          <a:p>
            <a:r>
              <a:rPr lang="fr-BE" sz="1200" b="1" i="0" kern="1200" dirty="0">
                <a:solidFill>
                  <a:schemeClr val="tx1"/>
                </a:solidFill>
                <a:effectLst/>
                <a:latin typeface="+mn-lt"/>
                <a:ea typeface="+mn-ea"/>
                <a:cs typeface="+mn-cs"/>
              </a:rPr>
              <a:t>Étape 5 : Ajustez les délais</a:t>
            </a:r>
            <a:endParaRPr lang="fr-BE" sz="1200" b="0" i="0" kern="1200" dirty="0">
              <a:solidFill>
                <a:schemeClr val="tx1"/>
              </a:solidFill>
              <a:effectLst/>
              <a:latin typeface="+mn-lt"/>
              <a:ea typeface="+mn-ea"/>
              <a:cs typeface="+mn-cs"/>
            </a:endParaRPr>
          </a:p>
          <a:p>
            <a:r>
              <a:rPr lang="fr-BE" sz="1200" b="0" i="0" kern="1200" dirty="0">
                <a:solidFill>
                  <a:schemeClr val="tx1"/>
                </a:solidFill>
                <a:effectLst/>
                <a:latin typeface="+mn-lt"/>
                <a:ea typeface="+mn-ea"/>
                <a:cs typeface="+mn-cs"/>
              </a:rPr>
              <a:t>Passez en revue et mettez à jour vos procédures pour qu'elles soient réalisables dans les nouveaux délais exigés par la GDPR. Une requête en provenance de l'un de vos utilisateurs doit maintenant être traitée en moins d'un mois.</a:t>
            </a:r>
          </a:p>
          <a:p>
            <a:r>
              <a:rPr lang="fr-BE" sz="1200" b="1" i="0" kern="1200" dirty="0">
                <a:solidFill>
                  <a:schemeClr val="tx1"/>
                </a:solidFill>
                <a:effectLst/>
                <a:latin typeface="+mn-lt"/>
                <a:ea typeface="+mn-ea"/>
                <a:cs typeface="+mn-cs"/>
              </a:rPr>
              <a:t>Étape 6 : Mettez-vous au droit</a:t>
            </a:r>
            <a:endParaRPr lang="fr-BE" sz="1200" b="0" i="0" kern="1200" dirty="0">
              <a:solidFill>
                <a:schemeClr val="tx1"/>
              </a:solidFill>
              <a:effectLst/>
              <a:latin typeface="+mn-lt"/>
              <a:ea typeface="+mn-ea"/>
              <a:cs typeface="+mn-cs"/>
            </a:endParaRPr>
          </a:p>
          <a:p>
            <a:r>
              <a:rPr lang="fr-BE" sz="1200" b="0" i="0" kern="1200" dirty="0">
                <a:solidFill>
                  <a:schemeClr val="tx1"/>
                </a:solidFill>
                <a:effectLst/>
                <a:latin typeface="+mn-lt"/>
                <a:ea typeface="+mn-ea"/>
                <a:cs typeface="+mn-cs"/>
              </a:rPr>
              <a:t>Le but est de comprendre l'ensemble des processus liés aux données personnelles dont vous disposez et d'identifier et documenter pour chacun d'entre eux vos droits (légalement parlant) à les obtenir, les conserver et les exploiter. Une fois encore, c'est la transparence qui est de mise et c'est ce travail de documentation qui vous permettra de détecter d'éventuels abus de votre côté. Abus pouvant être sanctionnés comme je le disais en début d'articles.</a:t>
            </a:r>
          </a:p>
          <a:p>
            <a:r>
              <a:rPr lang="fr-BE" sz="1200" b="1" i="0" kern="1200" dirty="0">
                <a:solidFill>
                  <a:schemeClr val="tx1"/>
                </a:solidFill>
                <a:effectLst/>
                <a:latin typeface="+mn-lt"/>
                <a:ea typeface="+mn-ea"/>
                <a:cs typeface="+mn-cs"/>
              </a:rPr>
              <a:t>Étape 7 : Assurez-vous que le consentement de vos utilisateurs est sans faille</a:t>
            </a:r>
            <a:endParaRPr lang="fr-BE" sz="1200" b="0" i="0" kern="1200" dirty="0">
              <a:solidFill>
                <a:schemeClr val="tx1"/>
              </a:solidFill>
              <a:effectLst/>
              <a:latin typeface="+mn-lt"/>
              <a:ea typeface="+mn-ea"/>
              <a:cs typeface="+mn-cs"/>
            </a:endParaRPr>
          </a:p>
          <a:p>
            <a:r>
              <a:rPr lang="fr-BE" sz="1200" b="0" i="0" kern="1200" dirty="0">
                <a:solidFill>
                  <a:schemeClr val="tx1"/>
                </a:solidFill>
                <a:effectLst/>
                <a:latin typeface="+mn-lt"/>
                <a:ea typeface="+mn-ea"/>
                <a:cs typeface="+mn-cs"/>
              </a:rPr>
              <a:t>C'est le moment de vérifier la façon dont vos utilisateurs donnent leur consentement lorsque vous leur demandez des données personnelles. Assurez-vous qu'il n'y a pas d'entourloupe ni de tromperie de votre part qui puisse ensuite vous être reprochée.</a:t>
            </a:r>
          </a:p>
          <a:p>
            <a:r>
              <a:rPr lang="fr-BE" sz="1200" b="1" i="0" kern="1200" dirty="0">
                <a:solidFill>
                  <a:schemeClr val="tx1"/>
                </a:solidFill>
                <a:effectLst/>
                <a:latin typeface="+mn-lt"/>
                <a:ea typeface="+mn-ea"/>
                <a:cs typeface="+mn-cs"/>
              </a:rPr>
              <a:t>Étape 8 : Attention aux mineurs</a:t>
            </a:r>
            <a:endParaRPr lang="fr-BE" sz="1200" b="0" i="0" kern="1200" dirty="0">
              <a:solidFill>
                <a:schemeClr val="tx1"/>
              </a:solidFill>
              <a:effectLst/>
              <a:latin typeface="+mn-lt"/>
              <a:ea typeface="+mn-ea"/>
              <a:cs typeface="+mn-cs"/>
            </a:endParaRPr>
          </a:p>
          <a:p>
            <a:r>
              <a:rPr lang="fr-BE" sz="1200" b="0" i="0" kern="1200" dirty="0">
                <a:solidFill>
                  <a:schemeClr val="tx1"/>
                </a:solidFill>
                <a:effectLst/>
                <a:latin typeface="+mn-lt"/>
                <a:ea typeface="+mn-ea"/>
                <a:cs typeface="+mn-cs"/>
              </a:rPr>
              <a:t>Si vous proposez des services à destination des enfants et que vous collectez des données sur des mineurs, assurez-vous d'obtenir l'autorisation des parents et mettez en place un mécanisme de vérification d'âge.</a:t>
            </a:r>
          </a:p>
          <a:p>
            <a:r>
              <a:rPr lang="fr-BE" sz="1200" b="1" i="0" kern="1200" dirty="0">
                <a:solidFill>
                  <a:schemeClr val="tx1"/>
                </a:solidFill>
                <a:effectLst/>
                <a:latin typeface="+mn-lt"/>
                <a:ea typeface="+mn-ea"/>
                <a:cs typeface="+mn-cs"/>
              </a:rPr>
              <a:t>Étape 9 : Préparez un plan d'action pour gérer les fuites de données personnelles</a:t>
            </a:r>
            <a:endParaRPr lang="fr-BE" sz="1200" b="0" i="0" kern="1200" dirty="0">
              <a:solidFill>
                <a:schemeClr val="tx1"/>
              </a:solidFill>
              <a:effectLst/>
              <a:latin typeface="+mn-lt"/>
              <a:ea typeface="+mn-ea"/>
              <a:cs typeface="+mn-cs"/>
            </a:endParaRPr>
          </a:p>
          <a:p>
            <a:r>
              <a:rPr lang="fr-BE" sz="1200" b="0" i="0" kern="1200" dirty="0">
                <a:solidFill>
                  <a:schemeClr val="tx1"/>
                </a:solidFill>
                <a:effectLst/>
                <a:latin typeface="+mn-lt"/>
                <a:ea typeface="+mn-ea"/>
                <a:cs typeface="+mn-cs"/>
              </a:rPr>
              <a:t>Mettez en place des procédures pour détecter, reporter et enquêter sur d'éventuelles fuites de données de vos utilisateurs. Et en cas de faille, assumez-la systématiquement et </a:t>
            </a:r>
            <a:r>
              <a:rPr lang="fr-BE" sz="1200" b="0" i="0" kern="1200" dirty="0" err="1">
                <a:solidFill>
                  <a:schemeClr val="tx1"/>
                </a:solidFill>
                <a:effectLst/>
                <a:latin typeface="+mn-lt"/>
                <a:ea typeface="+mn-ea"/>
                <a:cs typeface="+mn-cs"/>
              </a:rPr>
              <a:t>oeuvrez</a:t>
            </a:r>
            <a:r>
              <a:rPr lang="fr-BE" sz="1200" b="0" i="0" kern="1200" dirty="0">
                <a:solidFill>
                  <a:schemeClr val="tx1"/>
                </a:solidFill>
                <a:effectLst/>
                <a:latin typeface="+mn-lt"/>
                <a:ea typeface="+mn-ea"/>
                <a:cs typeface="+mn-cs"/>
              </a:rPr>
              <a:t> pour résoudre le problème.</a:t>
            </a:r>
          </a:p>
          <a:p>
            <a:r>
              <a:rPr lang="fr-BE" sz="1200" b="1" i="0" kern="1200" dirty="0">
                <a:solidFill>
                  <a:schemeClr val="tx1"/>
                </a:solidFill>
                <a:effectLst/>
                <a:latin typeface="+mn-lt"/>
                <a:ea typeface="+mn-ea"/>
                <a:cs typeface="+mn-cs"/>
              </a:rPr>
              <a:t>Étape 10 : Apprenez à mener une Étude d'impact sur la vie privée</a:t>
            </a:r>
            <a:endParaRPr lang="fr-BE" sz="1200" b="0" i="0" kern="1200" dirty="0">
              <a:solidFill>
                <a:schemeClr val="tx1"/>
              </a:solidFill>
              <a:effectLst/>
              <a:latin typeface="+mn-lt"/>
              <a:ea typeface="+mn-ea"/>
              <a:cs typeface="+mn-cs"/>
            </a:endParaRPr>
          </a:p>
          <a:p>
            <a:r>
              <a:rPr lang="fr-BE" sz="1200" b="0" i="0" kern="1200" dirty="0">
                <a:solidFill>
                  <a:schemeClr val="tx1"/>
                </a:solidFill>
                <a:effectLst/>
                <a:latin typeface="+mn-lt"/>
                <a:ea typeface="+mn-ea"/>
                <a:cs typeface="+mn-cs"/>
              </a:rPr>
              <a:t>En anglais, ça se dit DPIA et c'est une méthodologie permettant d'évaluer l'impact potentiel qu'un projet ou une initiative sur la vie privée des gens. L'objectif c'est de permettre aux sociétés d'identifier d'éventuels problèmes liés à la vie privée avant qu'ils émergent et de savoir comment les régler. </a:t>
            </a:r>
            <a:r>
              <a:rPr lang="fr-BE" sz="1200" b="0" i="0" u="none" strike="noStrike" kern="1200" dirty="0">
                <a:solidFill>
                  <a:schemeClr val="tx1"/>
                </a:solidFill>
                <a:effectLst/>
                <a:latin typeface="+mn-lt"/>
                <a:ea typeface="+mn-ea"/>
                <a:cs typeface="+mn-cs"/>
                <a:hlinkClick r:id="rId3"/>
              </a:rPr>
              <a:t>La CNIL a publié un fascicule sur le sujet que je vous invite à lire</a:t>
            </a:r>
            <a:r>
              <a:rPr lang="fr-BE" sz="1200" b="0" i="0" kern="1200" dirty="0">
                <a:solidFill>
                  <a:schemeClr val="tx1"/>
                </a:solidFill>
                <a:effectLst/>
                <a:latin typeface="+mn-lt"/>
                <a:ea typeface="+mn-ea"/>
                <a:cs typeface="+mn-cs"/>
              </a:rPr>
              <a:t>.</a:t>
            </a:r>
          </a:p>
          <a:p>
            <a:r>
              <a:rPr lang="fr-BE" sz="1200" b="1" i="0" kern="1200" dirty="0">
                <a:solidFill>
                  <a:schemeClr val="tx1"/>
                </a:solidFill>
                <a:effectLst/>
                <a:latin typeface="+mn-lt"/>
                <a:ea typeface="+mn-ea"/>
                <a:cs typeface="+mn-cs"/>
              </a:rPr>
              <a:t>Étape 11 : Nommez un responsable chargé de la protection des données</a:t>
            </a:r>
            <a:endParaRPr lang="fr-BE" sz="1200" b="0" i="0" kern="1200" dirty="0">
              <a:solidFill>
                <a:schemeClr val="tx1"/>
              </a:solidFill>
              <a:effectLst/>
              <a:latin typeface="+mn-lt"/>
              <a:ea typeface="+mn-ea"/>
              <a:cs typeface="+mn-cs"/>
            </a:endParaRPr>
          </a:p>
          <a:p>
            <a:r>
              <a:rPr lang="fr-BE" sz="1200" b="0" i="0" kern="1200" dirty="0">
                <a:solidFill>
                  <a:schemeClr val="tx1"/>
                </a:solidFill>
                <a:effectLst/>
                <a:latin typeface="+mn-lt"/>
                <a:ea typeface="+mn-ea"/>
                <a:cs typeface="+mn-cs"/>
              </a:rPr>
              <a:t>C'est le genre de nouveaux jobs qui vont de plus en plus se démocratiser. En anglais ça se dit DPO pour Data Protection Officier. C'est cette personne qui est en charge de veiller sur les données personnelles que vous avez en votre possession. Il joue un rôle transversal dans l'entreprise en aidant chacun à faire sa part pour être carré dans la gestion de ces données et il veille à la sécurité de celles-ci.</a:t>
            </a:r>
          </a:p>
          <a:p>
            <a:r>
              <a:rPr lang="fr-BE" sz="1200" b="1" i="0" kern="1200" dirty="0">
                <a:solidFill>
                  <a:schemeClr val="tx1"/>
                </a:solidFill>
                <a:effectLst/>
                <a:latin typeface="+mn-lt"/>
                <a:ea typeface="+mn-ea"/>
                <a:cs typeface="+mn-cs"/>
              </a:rPr>
              <a:t>Étape 12 : Faites-vous accompagner</a:t>
            </a:r>
            <a:endParaRPr lang="fr-BE" sz="1200" b="0" i="0" kern="1200" dirty="0">
              <a:solidFill>
                <a:schemeClr val="tx1"/>
              </a:solidFill>
              <a:effectLst/>
              <a:latin typeface="+mn-lt"/>
              <a:ea typeface="+mn-ea"/>
              <a:cs typeface="+mn-cs"/>
            </a:endParaRPr>
          </a:p>
          <a:p>
            <a:r>
              <a:rPr lang="fr-BE" sz="1200" b="0" i="0" kern="1200" dirty="0">
                <a:solidFill>
                  <a:schemeClr val="tx1"/>
                </a:solidFill>
                <a:effectLst/>
                <a:latin typeface="+mn-lt"/>
                <a:ea typeface="+mn-ea"/>
                <a:cs typeface="+mn-cs"/>
              </a:rPr>
              <a:t>Que vous soyez une entreprise mono pays ou établi dans plusieurs pays de l'Union européenne, vous pouvez vous rapprocher des organismes en charge localement de faire respecter la GDPR. En France c'est la CNIL qui est en charge de ça. Dites-leur que vous venez de ma part.</a:t>
            </a:r>
          </a:p>
          <a:p>
            <a:endParaRPr lang="fr-FR" dirty="0"/>
          </a:p>
        </p:txBody>
      </p:sp>
      <p:sp>
        <p:nvSpPr>
          <p:cNvPr id="4" name="Slide Number Placeholder 3"/>
          <p:cNvSpPr>
            <a:spLocks noGrp="1"/>
          </p:cNvSpPr>
          <p:nvPr>
            <p:ph type="sldNum" sz="quarter" idx="10"/>
          </p:nvPr>
        </p:nvSpPr>
        <p:spPr/>
        <p:txBody>
          <a:bodyPr/>
          <a:lstStyle/>
          <a:p>
            <a:fld id="{A64A703E-2615-4036-8F2F-A56D6582B431}" type="slidenum">
              <a:rPr lang="fr-FR" smtClean="0"/>
              <a:t>7</a:t>
            </a:fld>
            <a:endParaRPr lang="fr-FR"/>
          </a:p>
        </p:txBody>
      </p:sp>
    </p:spTree>
    <p:extLst>
      <p:ext uri="{BB962C8B-B14F-4D97-AF65-F5344CB8AC3E}">
        <p14:creationId xmlns:p14="http://schemas.microsoft.com/office/powerpoint/2010/main" val="38649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A64A703E-2615-4036-8F2F-A56D6582B431}" type="slidenum">
              <a:rPr lang="fr-FR" smtClean="0"/>
              <a:t>8</a:t>
            </a:fld>
            <a:endParaRPr lang="fr-FR"/>
          </a:p>
        </p:txBody>
      </p:sp>
    </p:spTree>
    <p:extLst>
      <p:ext uri="{BB962C8B-B14F-4D97-AF65-F5344CB8AC3E}">
        <p14:creationId xmlns:p14="http://schemas.microsoft.com/office/powerpoint/2010/main" val="2677295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BE" sz="1200" b="0" i="1" kern="1200" dirty="0">
                <a:solidFill>
                  <a:schemeClr val="tx1"/>
                </a:solidFill>
                <a:effectLst/>
                <a:latin typeface="+mn-lt"/>
                <a:ea typeface="+mn-ea"/>
                <a:cs typeface="+mn-cs"/>
              </a:rPr>
              <a:t>Le nouveau règlement européen (« RGPD ») impose aux responsables du traitement (ou à </a:t>
            </a:r>
            <a:r>
              <a:rPr lang="fr-BE" sz="1200" b="0" i="1" kern="1200" dirty="0" err="1">
                <a:solidFill>
                  <a:schemeClr val="tx1"/>
                </a:solidFill>
                <a:effectLst/>
                <a:latin typeface="+mn-lt"/>
                <a:ea typeface="+mn-ea"/>
                <a:cs typeface="+mn-cs"/>
              </a:rPr>
              <a:t>sesreprésentants</a:t>
            </a:r>
            <a:r>
              <a:rPr lang="fr-BE" sz="1200" b="0" i="1" kern="1200" dirty="0">
                <a:solidFill>
                  <a:schemeClr val="tx1"/>
                </a:solidFill>
                <a:effectLst/>
                <a:latin typeface="+mn-lt"/>
                <a:ea typeface="+mn-ea"/>
                <a:cs typeface="+mn-cs"/>
              </a:rPr>
              <a:t>) ainsi qu’aux sous-traitants de maintenir une documentation interne des activités de traitement qui ont lieu sous leur responsabilité.</a:t>
            </a:r>
          </a:p>
          <a:p>
            <a:r>
              <a:rPr lang="fr-BE" sz="1200" b="0" i="1" kern="1200" dirty="0">
                <a:solidFill>
                  <a:schemeClr val="tx1"/>
                </a:solidFill>
                <a:effectLst/>
                <a:latin typeface="+mn-lt"/>
                <a:ea typeface="+mn-ea"/>
                <a:cs typeface="+mn-cs"/>
              </a:rPr>
              <a:t>Ce Registre permet aux responsables du traitement et sous-traitants d’identifier et de disposer d’une vue d’ensemble des traitements de données à caractère personnel qu’ils opèrent. Ce Registre doit être fait par écrit (électronique) et doit être clair et compréhensible.</a:t>
            </a:r>
          </a:p>
          <a:p>
            <a:endParaRPr lang="fr-FR" dirty="0"/>
          </a:p>
          <a:p>
            <a:r>
              <a:rPr lang="fr-BE" sz="1200" b="1" i="1" kern="1200" dirty="0">
                <a:solidFill>
                  <a:schemeClr val="tx1"/>
                </a:solidFill>
                <a:effectLst/>
                <a:latin typeface="+mn-lt"/>
                <a:ea typeface="+mn-ea"/>
                <a:cs typeface="+mn-cs"/>
              </a:rPr>
              <a:t>QUI ?</a:t>
            </a:r>
            <a:br>
              <a:rPr lang="fr-BE" sz="1200" b="1" i="1" kern="1200" dirty="0">
                <a:solidFill>
                  <a:schemeClr val="tx1"/>
                </a:solidFill>
                <a:effectLst/>
                <a:latin typeface="+mn-lt"/>
                <a:ea typeface="+mn-ea"/>
                <a:cs typeface="+mn-cs"/>
              </a:rPr>
            </a:br>
            <a:r>
              <a:rPr lang="fr-BE" dirty="0"/>
              <a:t/>
            </a:r>
            <a:br>
              <a:rPr lang="fr-BE" dirty="0"/>
            </a:br>
            <a:r>
              <a:rPr lang="fr-BE" sz="1200" b="0" i="1" kern="1200" dirty="0">
                <a:solidFill>
                  <a:schemeClr val="tx1"/>
                </a:solidFill>
                <a:effectLst/>
                <a:latin typeface="+mn-lt"/>
                <a:ea typeface="+mn-ea"/>
                <a:cs typeface="+mn-cs"/>
              </a:rPr>
              <a:t>- Inscrivez le nom et les coordonnées du responsable du traitement (et le cas échéant ajoutez celles du représentant) et du délégué à la protection des données si vous devez en désigner un.</a:t>
            </a:r>
            <a:r>
              <a:rPr lang="fr-BE" dirty="0"/>
              <a:t/>
            </a:r>
            <a:br>
              <a:rPr lang="fr-BE" dirty="0"/>
            </a:br>
            <a:r>
              <a:rPr lang="fr-BE" sz="1200" b="0" i="1" kern="1200" dirty="0">
                <a:solidFill>
                  <a:schemeClr val="tx1"/>
                </a:solidFill>
                <a:effectLst/>
                <a:latin typeface="+mn-lt"/>
                <a:ea typeface="+mn-ea"/>
                <a:cs typeface="+mn-cs"/>
              </a:rPr>
              <a:t>- Établissez la liste des sous-traitants</a:t>
            </a:r>
          </a:p>
          <a:p>
            <a:endParaRPr lang="fr-BE" sz="1200" b="0" i="1" kern="1200" dirty="0">
              <a:solidFill>
                <a:schemeClr val="tx1"/>
              </a:solidFill>
              <a:effectLst/>
              <a:latin typeface="+mn-lt"/>
              <a:ea typeface="+mn-ea"/>
              <a:cs typeface="+mn-cs"/>
            </a:endParaRPr>
          </a:p>
          <a:p>
            <a:r>
              <a:rPr lang="fr-BE" sz="1200" b="1" i="1" kern="1200" dirty="0">
                <a:solidFill>
                  <a:schemeClr val="tx1"/>
                </a:solidFill>
                <a:effectLst/>
                <a:latin typeface="+mn-lt"/>
                <a:ea typeface="+mn-ea"/>
                <a:cs typeface="+mn-cs"/>
              </a:rPr>
              <a:t>QUOI ?</a:t>
            </a:r>
            <a:r>
              <a:rPr lang="fr-BE" dirty="0"/>
              <a:t/>
            </a:r>
            <a:br>
              <a:rPr lang="fr-BE" dirty="0"/>
            </a:br>
            <a:r>
              <a:rPr lang="fr-BE" dirty="0"/>
              <a:t/>
            </a:r>
            <a:br>
              <a:rPr lang="fr-BE" dirty="0"/>
            </a:br>
            <a:r>
              <a:rPr lang="fr-BE" sz="1200" b="0" i="1" kern="1200" dirty="0">
                <a:solidFill>
                  <a:schemeClr val="tx1"/>
                </a:solidFill>
                <a:effectLst/>
                <a:latin typeface="+mn-lt"/>
                <a:ea typeface="+mn-ea"/>
                <a:cs typeface="+mn-cs"/>
              </a:rPr>
              <a:t>- Identifiez les catégories de données traitées ainsi que les catégories des personnes concernées.</a:t>
            </a:r>
            <a:r>
              <a:rPr lang="fr-BE" dirty="0"/>
              <a:t/>
            </a:r>
            <a:br>
              <a:rPr lang="fr-BE" dirty="0"/>
            </a:br>
            <a:r>
              <a:rPr lang="fr-BE" sz="1200" b="0" i="1" kern="1200" dirty="0">
                <a:solidFill>
                  <a:schemeClr val="tx1"/>
                </a:solidFill>
                <a:effectLst/>
                <a:latin typeface="+mn-lt"/>
                <a:ea typeface="+mn-ea"/>
                <a:cs typeface="+mn-cs"/>
              </a:rPr>
              <a:t>- Identifiez les données dites sensibles telles que les données de santé et judiciaires.</a:t>
            </a:r>
          </a:p>
          <a:p>
            <a:endParaRPr lang="fr-BE" sz="1200" b="0" i="1" kern="1200" dirty="0">
              <a:solidFill>
                <a:schemeClr val="tx1"/>
              </a:solidFill>
              <a:effectLst/>
              <a:latin typeface="+mn-lt"/>
              <a:ea typeface="+mn-ea"/>
              <a:cs typeface="+mn-cs"/>
            </a:endParaRPr>
          </a:p>
          <a:p>
            <a:r>
              <a:rPr lang="fr-BE" sz="1200" b="1" i="1" kern="1200" dirty="0">
                <a:solidFill>
                  <a:schemeClr val="tx1"/>
                </a:solidFill>
                <a:effectLst/>
                <a:latin typeface="+mn-lt"/>
                <a:ea typeface="+mn-ea"/>
                <a:cs typeface="+mn-cs"/>
              </a:rPr>
              <a:t>POURQUOI ?</a:t>
            </a:r>
            <a:br>
              <a:rPr lang="fr-BE" sz="1200" b="1" i="1" kern="1200" dirty="0">
                <a:solidFill>
                  <a:schemeClr val="tx1"/>
                </a:solidFill>
                <a:effectLst/>
                <a:latin typeface="+mn-lt"/>
                <a:ea typeface="+mn-ea"/>
                <a:cs typeface="+mn-cs"/>
              </a:rPr>
            </a:br>
            <a:r>
              <a:rPr lang="fr-BE" sz="1200" b="1" i="1" kern="1200" dirty="0">
                <a:solidFill>
                  <a:schemeClr val="tx1"/>
                </a:solidFill>
                <a:effectLst/>
                <a:latin typeface="+mn-lt"/>
                <a:ea typeface="+mn-ea"/>
                <a:cs typeface="+mn-cs"/>
              </a:rPr>
              <a:t/>
            </a:r>
            <a:br>
              <a:rPr lang="fr-BE" sz="1200" b="1" i="1" kern="1200" dirty="0">
                <a:solidFill>
                  <a:schemeClr val="tx1"/>
                </a:solidFill>
                <a:effectLst/>
                <a:latin typeface="+mn-lt"/>
                <a:ea typeface="+mn-ea"/>
                <a:cs typeface="+mn-cs"/>
              </a:rPr>
            </a:br>
            <a:r>
              <a:rPr lang="fr-BE" sz="1200" b="0" i="1" kern="1200" dirty="0">
                <a:solidFill>
                  <a:schemeClr val="tx1"/>
                </a:solidFill>
                <a:effectLst/>
                <a:latin typeface="+mn-lt"/>
                <a:ea typeface="+mn-ea"/>
                <a:cs typeface="+mn-cs"/>
              </a:rPr>
              <a:t>Identifiez les finalités pour lesquelles les données sont traitées. La description de la finalité doit être la plus précise possible. </a:t>
            </a:r>
          </a:p>
          <a:p>
            <a:endParaRPr lang="fr-BE" sz="1200" b="0" i="1" kern="1200" dirty="0">
              <a:solidFill>
                <a:schemeClr val="tx1"/>
              </a:solidFill>
              <a:effectLst/>
              <a:latin typeface="+mn-lt"/>
              <a:ea typeface="+mn-ea"/>
              <a:cs typeface="+mn-cs"/>
            </a:endParaRPr>
          </a:p>
          <a:p>
            <a:r>
              <a:rPr lang="fr-BE" sz="1200" b="1" i="1" kern="1200" dirty="0">
                <a:solidFill>
                  <a:schemeClr val="tx1"/>
                </a:solidFill>
                <a:effectLst/>
                <a:latin typeface="+mn-lt"/>
                <a:ea typeface="+mn-ea"/>
                <a:cs typeface="+mn-cs"/>
              </a:rPr>
              <a:t>OÙ ?</a:t>
            </a:r>
            <a:br>
              <a:rPr lang="fr-BE" sz="1200" b="1" i="1" kern="1200" dirty="0">
                <a:solidFill>
                  <a:schemeClr val="tx1"/>
                </a:solidFill>
                <a:effectLst/>
                <a:latin typeface="+mn-lt"/>
                <a:ea typeface="+mn-ea"/>
                <a:cs typeface="+mn-cs"/>
              </a:rPr>
            </a:br>
            <a:r>
              <a:rPr lang="fr-BE" sz="1200" b="1" i="1" kern="1200" dirty="0">
                <a:solidFill>
                  <a:schemeClr val="tx1"/>
                </a:solidFill>
                <a:effectLst/>
                <a:latin typeface="+mn-lt"/>
                <a:ea typeface="+mn-ea"/>
                <a:cs typeface="+mn-cs"/>
              </a:rPr>
              <a:t/>
            </a:r>
            <a:br>
              <a:rPr lang="fr-BE" sz="1200" b="1" i="1" kern="1200" dirty="0">
                <a:solidFill>
                  <a:schemeClr val="tx1"/>
                </a:solidFill>
                <a:effectLst/>
                <a:latin typeface="+mn-lt"/>
                <a:ea typeface="+mn-ea"/>
                <a:cs typeface="+mn-cs"/>
              </a:rPr>
            </a:br>
            <a:r>
              <a:rPr lang="fr-BE" sz="1200" b="0" i="1" kern="1200" dirty="0">
                <a:solidFill>
                  <a:schemeClr val="tx1"/>
                </a:solidFill>
                <a:effectLst/>
                <a:latin typeface="+mn-lt"/>
                <a:ea typeface="+mn-ea"/>
                <a:cs typeface="+mn-cs"/>
              </a:rPr>
              <a:t>- Indiquez les catégories de destinataires (pays tiers) auxquels les données sont transférées. </a:t>
            </a:r>
            <a:r>
              <a:rPr lang="fr-BE" dirty="0"/>
              <a:t/>
            </a:r>
            <a:br>
              <a:rPr lang="fr-BE" dirty="0"/>
            </a:br>
            <a:r>
              <a:rPr lang="fr-BE" sz="1200" b="0" i="1" kern="1200" dirty="0">
                <a:solidFill>
                  <a:schemeClr val="tx1"/>
                </a:solidFill>
                <a:effectLst/>
                <a:latin typeface="+mn-lt"/>
                <a:ea typeface="+mn-ea"/>
                <a:cs typeface="+mn-cs"/>
              </a:rPr>
              <a:t>- Ajoutez les transferts vers un pays tiers ou une organisation internationale, y compris l’identification du pays</a:t>
            </a:r>
          </a:p>
          <a:p>
            <a:endParaRPr lang="fr-BE" sz="1200" b="0" i="1" kern="1200" dirty="0">
              <a:solidFill>
                <a:schemeClr val="tx1"/>
              </a:solidFill>
              <a:effectLst/>
              <a:latin typeface="+mn-lt"/>
              <a:ea typeface="+mn-ea"/>
              <a:cs typeface="+mn-cs"/>
            </a:endParaRPr>
          </a:p>
          <a:p>
            <a:r>
              <a:rPr lang="fr-BE" sz="1200" b="1" i="1" kern="1200" dirty="0">
                <a:solidFill>
                  <a:schemeClr val="tx1"/>
                </a:solidFill>
                <a:effectLst/>
                <a:latin typeface="+mn-lt"/>
                <a:ea typeface="+mn-ea"/>
                <a:cs typeface="+mn-cs"/>
              </a:rPr>
              <a:t>JUSQU'À QUAND ?</a:t>
            </a:r>
            <a:r>
              <a:rPr lang="fr-BE" dirty="0"/>
              <a:t/>
            </a:r>
            <a:br>
              <a:rPr lang="fr-BE" dirty="0"/>
            </a:br>
            <a:r>
              <a:rPr lang="fr-BE" dirty="0"/>
              <a:t/>
            </a:r>
            <a:br>
              <a:rPr lang="fr-BE" dirty="0"/>
            </a:br>
            <a:r>
              <a:rPr lang="fr-BE" sz="1200" b="0" i="1" kern="1200" dirty="0">
                <a:solidFill>
                  <a:schemeClr val="tx1"/>
                </a:solidFill>
                <a:effectLst/>
                <a:latin typeface="+mn-lt"/>
                <a:ea typeface="+mn-ea"/>
                <a:cs typeface="+mn-cs"/>
              </a:rPr>
              <a:t>Indiquez pour chaque catégorie de données la durée de conservation. La durée de conservation ne doit pas nécessairement comprendre une durée en jours, mois, années mais peut également faire référence au temps nécessaire à la réalisation d’un projet concret.</a:t>
            </a:r>
          </a:p>
          <a:p>
            <a:endParaRPr lang="fr-BE" sz="1200" b="0" i="1" kern="1200" dirty="0">
              <a:solidFill>
                <a:schemeClr val="tx1"/>
              </a:solidFill>
              <a:effectLst/>
              <a:latin typeface="+mn-lt"/>
              <a:ea typeface="+mn-ea"/>
              <a:cs typeface="+mn-cs"/>
            </a:endParaRPr>
          </a:p>
          <a:p>
            <a:r>
              <a:rPr lang="fr-BE" sz="1200" b="1" i="1" kern="1200" dirty="0">
                <a:solidFill>
                  <a:schemeClr val="tx1"/>
                </a:solidFill>
                <a:effectLst/>
                <a:latin typeface="+mn-lt"/>
                <a:ea typeface="+mn-ea"/>
                <a:cs typeface="+mn-cs"/>
              </a:rPr>
              <a:t>COMMENT ?</a:t>
            </a:r>
            <a:br>
              <a:rPr lang="fr-BE" sz="1200" b="1" i="1" kern="1200" dirty="0">
                <a:solidFill>
                  <a:schemeClr val="tx1"/>
                </a:solidFill>
                <a:effectLst/>
                <a:latin typeface="+mn-lt"/>
                <a:ea typeface="+mn-ea"/>
                <a:cs typeface="+mn-cs"/>
              </a:rPr>
            </a:br>
            <a:r>
              <a:rPr lang="fr-BE" sz="1200" b="1" i="1" kern="1200" dirty="0">
                <a:solidFill>
                  <a:schemeClr val="tx1"/>
                </a:solidFill>
                <a:effectLst/>
                <a:latin typeface="+mn-lt"/>
                <a:ea typeface="+mn-ea"/>
                <a:cs typeface="+mn-cs"/>
              </a:rPr>
              <a:t/>
            </a:r>
            <a:br>
              <a:rPr lang="fr-BE" sz="1200" b="1" i="1" kern="1200" dirty="0">
                <a:solidFill>
                  <a:schemeClr val="tx1"/>
                </a:solidFill>
                <a:effectLst/>
                <a:latin typeface="+mn-lt"/>
                <a:ea typeface="+mn-ea"/>
                <a:cs typeface="+mn-cs"/>
              </a:rPr>
            </a:br>
            <a:r>
              <a:rPr lang="fr-BE" sz="1200" b="0" i="1" kern="1200" dirty="0">
                <a:solidFill>
                  <a:schemeClr val="tx1"/>
                </a:solidFill>
                <a:effectLst/>
                <a:latin typeface="+mn-lt"/>
                <a:ea typeface="+mn-ea"/>
                <a:cs typeface="+mn-cs"/>
              </a:rPr>
              <a:t>Décrivez de manière générale quelles mesures de sécurité techniques et organisationnelles sont introduites pour garantir un niveau de sécurité adapté au risque.</a:t>
            </a:r>
            <a:r>
              <a:rPr lang="fr-BE" sz="1200" b="1" i="1" kern="1200" dirty="0">
                <a:solidFill>
                  <a:schemeClr val="tx1"/>
                </a:solidFill>
                <a:effectLst/>
                <a:latin typeface="+mn-lt"/>
                <a:ea typeface="+mn-ea"/>
                <a:cs typeface="+mn-cs"/>
              </a:rPr>
              <a:t> </a:t>
            </a:r>
          </a:p>
          <a:p>
            <a:endParaRPr lang="fr-BE" sz="1200" b="1" i="1" kern="1200" dirty="0">
              <a:solidFill>
                <a:schemeClr val="tx1"/>
              </a:solidFill>
              <a:effectLst/>
              <a:latin typeface="+mn-lt"/>
              <a:ea typeface="+mn-ea"/>
              <a:cs typeface="+mn-cs"/>
            </a:endParaRPr>
          </a:p>
          <a:p>
            <a:endParaRPr lang="fr-FR" dirty="0"/>
          </a:p>
          <a:p>
            <a:endParaRPr lang="fr-FR" dirty="0"/>
          </a:p>
        </p:txBody>
      </p:sp>
      <p:sp>
        <p:nvSpPr>
          <p:cNvPr id="4" name="Slide Number Placeholder 3"/>
          <p:cNvSpPr>
            <a:spLocks noGrp="1"/>
          </p:cNvSpPr>
          <p:nvPr>
            <p:ph type="sldNum" sz="quarter" idx="10"/>
          </p:nvPr>
        </p:nvSpPr>
        <p:spPr/>
        <p:txBody>
          <a:bodyPr/>
          <a:lstStyle/>
          <a:p>
            <a:fld id="{A64A703E-2615-4036-8F2F-A56D6582B431}" type="slidenum">
              <a:rPr lang="fr-FR" smtClean="0"/>
              <a:t>9</a:t>
            </a:fld>
            <a:endParaRPr lang="fr-FR"/>
          </a:p>
        </p:txBody>
      </p:sp>
    </p:spTree>
    <p:extLst>
      <p:ext uri="{BB962C8B-B14F-4D97-AF65-F5344CB8AC3E}">
        <p14:creationId xmlns:p14="http://schemas.microsoft.com/office/powerpoint/2010/main" val="2969420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Azure </a:t>
            </a:r>
            <a:r>
              <a:rPr lang="en-US" smtClean="0"/>
              <a:t>Data Catalog</a:t>
            </a:r>
            <a:endParaRPr lang="en-US" dirty="0"/>
          </a:p>
        </p:txBody>
      </p:sp>
      <p:sp>
        <p:nvSpPr>
          <p:cNvPr id="4" name="Slide Number Placeholder 3"/>
          <p:cNvSpPr>
            <a:spLocks noGrp="1"/>
          </p:cNvSpPr>
          <p:nvPr>
            <p:ph type="sldNum" sz="quarter" idx="10"/>
          </p:nvPr>
        </p:nvSpPr>
        <p:spPr/>
        <p:txBody>
          <a:bodyPr/>
          <a:lstStyle/>
          <a:p>
            <a:fld id="{A64A703E-2615-4036-8F2F-A56D6582B431}" type="slidenum">
              <a:rPr lang="fr-FR" smtClean="0"/>
              <a:t>12</a:t>
            </a:fld>
            <a:endParaRPr lang="fr-FR"/>
          </a:p>
        </p:txBody>
      </p:sp>
    </p:spTree>
    <p:extLst>
      <p:ext uri="{BB962C8B-B14F-4D97-AF65-F5344CB8AC3E}">
        <p14:creationId xmlns:p14="http://schemas.microsoft.com/office/powerpoint/2010/main" val="14202012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05/03/2018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05/03/2018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05/03/2018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05/03/2018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05/03/2018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05/03/2018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05/03/2018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05/03/2018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05/03/2018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05/03/2018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05/03/2018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05/03/2018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05/03/2018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05/03/2018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05/03/2018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05/03/2018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05/03/2018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05/03/2018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cnpd.public.lu/fr/declarer/violation-de-donnees/violation-donnees-rgpd.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www.cnil.fr/" TargetMode="External"/><Relationship Id="rId3" Type="http://schemas.openxmlformats.org/officeDocument/2006/relationships/hyperlink" Target="https://cst.cnpd.lu/" TargetMode="External"/><Relationship Id="rId7" Type="http://schemas.openxmlformats.org/officeDocument/2006/relationships/hyperlink" Target="https://cnpd.public.l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privacycommission.be/" TargetMode="External"/><Relationship Id="rId11" Type="http://schemas.openxmlformats.org/officeDocument/2006/relationships/hyperlink" Target="https://www.gdprbenchmark.com/" TargetMode="External"/><Relationship Id="rId5" Type="http://schemas.openxmlformats.org/officeDocument/2006/relationships/hyperlink" Target="https://www.microsoft.com/gdpr" TargetMode="External"/><Relationship Id="rId10" Type="http://schemas.openxmlformats.org/officeDocument/2006/relationships/hyperlink" Target="https://rgpd-2018.com/questionnaire-conformite.php" TargetMode="External"/><Relationship Id="rId4" Type="http://schemas.openxmlformats.org/officeDocument/2006/relationships/hyperlink" Target="https://www.privacycommission.be/fr/canevas-de-registre-des-activites-de-traitement" TargetMode="External"/><Relationship Id="rId9" Type="http://schemas.openxmlformats.org/officeDocument/2006/relationships/hyperlink" Target="https://ico.org.uk/"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GDPR-RGPD</a:t>
            </a:r>
            <a:r>
              <a:rPr lang="en-US" dirty="0"/>
              <a:t>: </a:t>
            </a:r>
            <a:r>
              <a:rPr lang="en-US" dirty="0" err="1"/>
              <a:t>Quesako</a:t>
            </a:r>
            <a:r>
              <a:rPr lang="en-US" dirty="0"/>
              <a:t>?</a:t>
            </a:r>
          </a:p>
        </p:txBody>
      </p:sp>
      <p:sp>
        <p:nvSpPr>
          <p:cNvPr id="3" name="Subtitle 2"/>
          <p:cNvSpPr>
            <a:spLocks noGrp="1"/>
          </p:cNvSpPr>
          <p:nvPr>
            <p:ph type="subTitle" idx="1"/>
          </p:nvPr>
        </p:nvSpPr>
        <p:spPr/>
        <p:txBody>
          <a:bodyPr vert="horz" lIns="91440" tIns="45720" rIns="91440" bIns="45720" rtlCol="0" anchor="t">
            <a:normAutofit/>
          </a:bodyPr>
          <a:lstStyle/>
          <a:p>
            <a:r>
              <a:rPr lang="en" b="1" i="1" dirty="0"/>
              <a:t>General Data Protection Regulation</a:t>
            </a:r>
          </a:p>
          <a:p>
            <a:r>
              <a:rPr lang="en" b="1" i="1" dirty="0">
                <a:solidFill>
                  <a:schemeClr val="tx1"/>
                </a:solidFill>
              </a:rPr>
              <a:t>Reglement General de protection des donn</a:t>
            </a:r>
            <a:r>
              <a:rPr lang="fr-BE" b="1" i="1" dirty="0" err="1">
                <a:solidFill>
                  <a:schemeClr val="tx1"/>
                </a:solidFill>
              </a:rPr>
              <a:t>ées</a:t>
            </a:r>
            <a:endParaRPr lang="fr-FR" dirty="0">
              <a:solidFill>
                <a:schemeClr val="tx1"/>
              </a:solidFill>
            </a:endParaRPr>
          </a:p>
        </p:txBody>
      </p:sp>
    </p:spTree>
    <p:extLst>
      <p:ext uri="{BB962C8B-B14F-4D97-AF65-F5344CB8AC3E}">
        <p14:creationId xmlns:p14="http://schemas.microsoft.com/office/powerpoint/2010/main" val="3856144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826824"/>
          </a:xfrm>
        </p:spPr>
        <p:txBody>
          <a:bodyPr/>
          <a:lstStyle/>
          <a:p>
            <a:r>
              <a:rPr lang="en-US" dirty="0" smtClean="0"/>
              <a:t>Data-Breach</a:t>
            </a:r>
            <a:endParaRPr lang="en-US" dirty="0"/>
          </a:p>
        </p:txBody>
      </p:sp>
      <p:sp>
        <p:nvSpPr>
          <p:cNvPr id="3" name="Content Placeholder 2"/>
          <p:cNvSpPr>
            <a:spLocks noGrp="1"/>
          </p:cNvSpPr>
          <p:nvPr>
            <p:ph idx="1"/>
          </p:nvPr>
        </p:nvSpPr>
        <p:spPr>
          <a:xfrm>
            <a:off x="1141412" y="1445342"/>
            <a:ext cx="9905999" cy="4345859"/>
          </a:xfrm>
        </p:spPr>
        <p:txBody>
          <a:bodyPr/>
          <a:lstStyle/>
          <a:p>
            <a:r>
              <a:rPr lang="en-US" dirty="0" err="1" smtClean="0"/>
              <a:t>Concerne</a:t>
            </a:r>
            <a:r>
              <a:rPr lang="en-US" dirty="0" smtClean="0"/>
              <a:t> les </a:t>
            </a:r>
            <a:r>
              <a:rPr lang="en-US" dirty="0" err="1" smtClean="0"/>
              <a:t>données</a:t>
            </a:r>
            <a:r>
              <a:rPr lang="en-US" dirty="0" smtClean="0"/>
              <a:t> </a:t>
            </a:r>
            <a:r>
              <a:rPr lang="en-US" dirty="0" err="1" smtClean="0"/>
              <a:t>informatiques</a:t>
            </a:r>
            <a:r>
              <a:rPr lang="en-US" dirty="0" smtClean="0"/>
              <a:t> et non </a:t>
            </a:r>
            <a:r>
              <a:rPr lang="en-US" dirty="0" err="1" smtClean="0"/>
              <a:t>informatiques</a:t>
            </a:r>
            <a:endParaRPr lang="en-US" dirty="0" smtClean="0"/>
          </a:p>
          <a:p>
            <a:r>
              <a:rPr lang="en-US" dirty="0" smtClean="0"/>
              <a:t>La </a:t>
            </a:r>
            <a:r>
              <a:rPr lang="en-US" dirty="0" err="1" smtClean="0"/>
              <a:t>perte</a:t>
            </a:r>
            <a:r>
              <a:rPr lang="en-US" dirty="0" smtClean="0"/>
              <a:t> d’un objet </a:t>
            </a:r>
            <a:r>
              <a:rPr lang="en-US" dirty="0" err="1" smtClean="0"/>
              <a:t>contenant</a:t>
            </a:r>
            <a:r>
              <a:rPr lang="en-US" dirty="0" smtClean="0"/>
              <a:t> des </a:t>
            </a:r>
            <a:r>
              <a:rPr lang="en-US" dirty="0" err="1" smtClean="0"/>
              <a:t>données</a:t>
            </a:r>
            <a:r>
              <a:rPr lang="en-US" dirty="0" smtClean="0"/>
              <a:t> </a:t>
            </a:r>
            <a:r>
              <a:rPr lang="en-US" dirty="0" err="1" smtClean="0"/>
              <a:t>est</a:t>
            </a:r>
            <a:r>
              <a:rPr lang="en-US" dirty="0" smtClean="0"/>
              <a:t> </a:t>
            </a:r>
            <a:r>
              <a:rPr lang="en-US" dirty="0" err="1" smtClean="0"/>
              <a:t>une</a:t>
            </a:r>
            <a:r>
              <a:rPr lang="en-US" dirty="0" smtClean="0"/>
              <a:t> faille qui </a:t>
            </a:r>
            <a:r>
              <a:rPr lang="en-US" dirty="0" err="1" smtClean="0"/>
              <a:t>doit</a:t>
            </a:r>
            <a:r>
              <a:rPr lang="en-US" dirty="0" smtClean="0"/>
              <a:t> </a:t>
            </a:r>
            <a:r>
              <a:rPr lang="en-US" dirty="0" err="1" smtClean="0"/>
              <a:t>être</a:t>
            </a:r>
            <a:r>
              <a:rPr lang="en-US" dirty="0" smtClean="0"/>
              <a:t> </a:t>
            </a:r>
            <a:r>
              <a:rPr lang="en-US" dirty="0" err="1" smtClean="0"/>
              <a:t>notifiée</a:t>
            </a:r>
            <a:r>
              <a:rPr lang="en-US" dirty="0" smtClean="0"/>
              <a:t> </a:t>
            </a:r>
            <a:endParaRPr lang="en-US" dirty="0" smtClean="0"/>
          </a:p>
          <a:p>
            <a:r>
              <a:rPr lang="en-US" dirty="0" smtClean="0"/>
              <a:t>Il y a 3 </a:t>
            </a:r>
            <a:r>
              <a:rPr lang="en-US" dirty="0" err="1" smtClean="0"/>
              <a:t>niveaux</a:t>
            </a:r>
            <a:r>
              <a:rPr lang="en-US" dirty="0" smtClean="0"/>
              <a:t> de </a:t>
            </a:r>
            <a:r>
              <a:rPr lang="en-US" dirty="0" err="1" smtClean="0"/>
              <a:t>failles</a:t>
            </a:r>
            <a:r>
              <a:rPr lang="en-US" dirty="0"/>
              <a:t> </a:t>
            </a:r>
            <a:r>
              <a:rPr lang="en-US" dirty="0" smtClean="0"/>
              <a:t>qui </a:t>
            </a:r>
            <a:r>
              <a:rPr lang="en-US" dirty="0" err="1" smtClean="0"/>
              <a:t>entrainent</a:t>
            </a:r>
            <a:r>
              <a:rPr lang="en-US" dirty="0" smtClean="0"/>
              <a:t> des reactions </a:t>
            </a:r>
            <a:r>
              <a:rPr lang="en-US" dirty="0" err="1" smtClean="0"/>
              <a:t>différentes</a:t>
            </a:r>
            <a:r>
              <a:rPr lang="en-US" dirty="0" smtClean="0"/>
              <a:t> </a:t>
            </a:r>
            <a:r>
              <a:rPr lang="en-US" dirty="0" err="1" smtClean="0"/>
              <a:t>obligatoires</a:t>
            </a:r>
            <a:r>
              <a:rPr lang="en-US" dirty="0" smtClean="0"/>
              <a:t> (</a:t>
            </a:r>
            <a:r>
              <a:rPr lang="fr-FR" dirty="0"/>
              <a:t>Violation de </a:t>
            </a:r>
            <a:r>
              <a:rPr lang="fr-FR" dirty="0" smtClean="0"/>
              <a:t>confidentialité, </a:t>
            </a:r>
            <a:r>
              <a:rPr lang="fr-FR" dirty="0"/>
              <a:t>Violation de </a:t>
            </a:r>
            <a:r>
              <a:rPr lang="fr-FR" dirty="0" smtClean="0"/>
              <a:t>disponibilité, </a:t>
            </a:r>
            <a:r>
              <a:rPr lang="fr-FR" dirty="0"/>
              <a:t>Violation </a:t>
            </a:r>
            <a:r>
              <a:rPr lang="fr-FR" dirty="0" smtClean="0"/>
              <a:t>d’intégrité)</a:t>
            </a:r>
            <a:endParaRPr lang="en-US" dirty="0"/>
          </a:p>
          <a:p>
            <a:r>
              <a:rPr lang="en-US" dirty="0" smtClean="0"/>
              <a:t>Tenue d’un </a:t>
            </a:r>
            <a:r>
              <a:rPr lang="en-US" dirty="0" err="1" smtClean="0"/>
              <a:t>registre</a:t>
            </a:r>
            <a:r>
              <a:rPr lang="en-US" dirty="0" smtClean="0"/>
              <a:t> des </a:t>
            </a:r>
            <a:r>
              <a:rPr lang="en-US" dirty="0" err="1" smtClean="0"/>
              <a:t>failles</a:t>
            </a:r>
            <a:endParaRPr lang="en-US" dirty="0" smtClean="0"/>
          </a:p>
          <a:p>
            <a:r>
              <a:rPr lang="en-US" dirty="0" smtClean="0"/>
              <a:t>Plus </a:t>
            </a:r>
            <a:r>
              <a:rPr lang="en-US" dirty="0" err="1" smtClean="0"/>
              <a:t>d’infos</a:t>
            </a:r>
            <a:r>
              <a:rPr lang="en-US"/>
              <a:t>: </a:t>
            </a:r>
            <a:r>
              <a:rPr lang="en-US">
                <a:hlinkClick r:id="rId2"/>
              </a:rPr>
              <a:t>https</a:t>
            </a:r>
            <a:r>
              <a:rPr lang="en-US">
                <a:hlinkClick r:id="rId2"/>
              </a:rPr>
              <a:t>://</a:t>
            </a:r>
            <a:r>
              <a:rPr lang="en-US" smtClean="0">
                <a:hlinkClick r:id="rId2"/>
              </a:rPr>
              <a:t>cnpd.public.lu/fr/declarer/violation-de-donnees/violation-donnees-rgpd.html</a:t>
            </a:r>
            <a:r>
              <a:rPr lang="en-US" smtClean="0"/>
              <a:t> </a:t>
            </a:r>
            <a:endParaRPr lang="en-US" dirty="0"/>
          </a:p>
          <a:p>
            <a:endParaRPr lang="en-US" dirty="0"/>
          </a:p>
        </p:txBody>
      </p:sp>
    </p:spTree>
    <p:extLst>
      <p:ext uri="{BB962C8B-B14F-4D97-AF65-F5344CB8AC3E}">
        <p14:creationId xmlns:p14="http://schemas.microsoft.com/office/powerpoint/2010/main" val="39259567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0410C-3AA7-460A-8553-4B0A6BC5251C}"/>
              </a:ext>
            </a:extLst>
          </p:cNvPr>
          <p:cNvSpPr>
            <a:spLocks noGrp="1"/>
          </p:cNvSpPr>
          <p:nvPr>
            <p:ph type="title"/>
          </p:nvPr>
        </p:nvSpPr>
        <p:spPr/>
        <p:txBody>
          <a:bodyPr/>
          <a:lstStyle/>
          <a:p>
            <a:r>
              <a:rPr lang="fr-FR" dirty="0"/>
              <a:t>Les sanctions</a:t>
            </a:r>
          </a:p>
        </p:txBody>
      </p:sp>
      <p:sp>
        <p:nvSpPr>
          <p:cNvPr id="3" name="Content Placeholder 2">
            <a:extLst>
              <a:ext uri="{FF2B5EF4-FFF2-40B4-BE49-F238E27FC236}">
                <a16:creationId xmlns:a16="http://schemas.microsoft.com/office/drawing/2014/main" id="{E3CF8FFE-B967-4F50-9228-2D36D4A2B2EF}"/>
              </a:ext>
            </a:extLst>
          </p:cNvPr>
          <p:cNvSpPr>
            <a:spLocks noGrp="1"/>
          </p:cNvSpPr>
          <p:nvPr>
            <p:ph idx="1"/>
          </p:nvPr>
        </p:nvSpPr>
        <p:spPr/>
        <p:txBody>
          <a:bodyPr/>
          <a:lstStyle/>
          <a:p>
            <a:r>
              <a:rPr lang="fr-FR" dirty="0"/>
              <a:t>4% du chiffre d’annuel global ou 20 millions d’euros maximum par infraction constatée</a:t>
            </a:r>
          </a:p>
          <a:p>
            <a:r>
              <a:rPr lang="fr-FR" dirty="0"/>
              <a:t>Possibilité pour les personnes concernées de faire un recours collectif en plus des 4% d’amende</a:t>
            </a:r>
          </a:p>
        </p:txBody>
      </p:sp>
    </p:spTree>
    <p:extLst>
      <p:ext uri="{BB962C8B-B14F-4D97-AF65-F5344CB8AC3E}">
        <p14:creationId xmlns:p14="http://schemas.microsoft.com/office/powerpoint/2010/main" val="12383033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AB5C0-D591-4B72-98B2-ECB67C79C1E2}"/>
              </a:ext>
            </a:extLst>
          </p:cNvPr>
          <p:cNvSpPr>
            <a:spLocks noGrp="1"/>
          </p:cNvSpPr>
          <p:nvPr>
            <p:ph type="title"/>
          </p:nvPr>
        </p:nvSpPr>
        <p:spPr/>
        <p:txBody>
          <a:bodyPr/>
          <a:lstStyle/>
          <a:p>
            <a:r>
              <a:rPr lang="fr-FR" dirty="0"/>
              <a:t>Quelques outils et autorités de contrôles</a:t>
            </a:r>
          </a:p>
        </p:txBody>
      </p:sp>
      <p:sp>
        <p:nvSpPr>
          <p:cNvPr id="3" name="Content Placeholder 2">
            <a:extLst>
              <a:ext uri="{FF2B5EF4-FFF2-40B4-BE49-F238E27FC236}">
                <a16:creationId xmlns:a16="http://schemas.microsoft.com/office/drawing/2014/main" id="{961577DD-162C-4668-A2A8-00CA5025ACEB}"/>
              </a:ext>
            </a:extLst>
          </p:cNvPr>
          <p:cNvSpPr>
            <a:spLocks noGrp="1"/>
          </p:cNvSpPr>
          <p:nvPr>
            <p:ph idx="1"/>
          </p:nvPr>
        </p:nvSpPr>
        <p:spPr>
          <a:xfrm>
            <a:off x="1141412" y="1691148"/>
            <a:ext cx="9905999" cy="4709652"/>
          </a:xfrm>
        </p:spPr>
        <p:txBody>
          <a:bodyPr>
            <a:normAutofit fontScale="85000" lnSpcReduction="10000"/>
          </a:bodyPr>
          <a:lstStyle/>
          <a:p>
            <a:r>
              <a:rPr lang="fr-FR" dirty="0"/>
              <a:t>CNPD - </a:t>
            </a:r>
            <a:r>
              <a:rPr lang="fr-BE" dirty="0"/>
              <a:t>GDPR Compliance Support Tool – </a:t>
            </a:r>
            <a:r>
              <a:rPr lang="fr-BE" dirty="0">
                <a:hlinkClick r:id="rId3"/>
              </a:rPr>
              <a:t>https://cst.cnpd.lu</a:t>
            </a:r>
            <a:endParaRPr lang="fr-BE" dirty="0"/>
          </a:p>
          <a:p>
            <a:r>
              <a:rPr lang="fr-BE" dirty="0"/>
              <a:t>CPVP – Modèle de Registre des activités de traitements - </a:t>
            </a:r>
            <a:r>
              <a:rPr lang="fr-BE" dirty="0">
                <a:hlinkClick r:id="rId4"/>
              </a:rPr>
              <a:t>https://www.privacycommission.be/fr/canevas-de-registre-des-activites-de-traitement</a:t>
            </a:r>
            <a:endParaRPr lang="fr-BE" dirty="0"/>
          </a:p>
          <a:p>
            <a:r>
              <a:rPr lang="fr-BE" dirty="0"/>
              <a:t>Microsoft TRUST CENTER - </a:t>
            </a:r>
            <a:r>
              <a:rPr lang="fr-BE" dirty="0">
                <a:hlinkClick r:id="rId5"/>
              </a:rPr>
              <a:t>https://www.microsoft.com/gdpr</a:t>
            </a:r>
            <a:endParaRPr lang="fr-BE" dirty="0"/>
          </a:p>
          <a:p>
            <a:r>
              <a:rPr lang="fr-BE" dirty="0"/>
              <a:t>BE: CPVP - </a:t>
            </a:r>
            <a:r>
              <a:rPr lang="fr-BE" dirty="0">
                <a:hlinkClick r:id="rId6"/>
              </a:rPr>
              <a:t>https://privacycommission.be</a:t>
            </a:r>
            <a:endParaRPr lang="fr-BE" dirty="0"/>
          </a:p>
          <a:p>
            <a:r>
              <a:rPr lang="fr-BE" dirty="0"/>
              <a:t>LU: CNPD - </a:t>
            </a:r>
            <a:r>
              <a:rPr lang="fr-BE" dirty="0">
                <a:hlinkClick r:id="rId7"/>
              </a:rPr>
              <a:t>https://cnpd.public.lu</a:t>
            </a:r>
            <a:endParaRPr lang="fr-BE" dirty="0"/>
          </a:p>
          <a:p>
            <a:r>
              <a:rPr lang="fr-BE" dirty="0"/>
              <a:t>FR: CNIL - </a:t>
            </a:r>
            <a:r>
              <a:rPr lang="fr-BE" dirty="0">
                <a:hlinkClick r:id="rId8"/>
              </a:rPr>
              <a:t>https://www.cnil.fr</a:t>
            </a:r>
            <a:r>
              <a:rPr lang="fr-BE" dirty="0" smtClean="0">
                <a:hlinkClick r:id="rId8"/>
              </a:rPr>
              <a:t>/</a:t>
            </a:r>
            <a:endParaRPr lang="fr-BE" dirty="0" smtClean="0"/>
          </a:p>
          <a:p>
            <a:r>
              <a:rPr lang="fr-BE" dirty="0"/>
              <a:t>EN: ICO - </a:t>
            </a:r>
            <a:r>
              <a:rPr lang="fr-BE" dirty="0">
                <a:hlinkClick r:id="rId9"/>
              </a:rPr>
              <a:t>https://ico.org.uk</a:t>
            </a:r>
            <a:r>
              <a:rPr lang="fr-BE" dirty="0" smtClean="0">
                <a:hlinkClick r:id="rId9"/>
              </a:rPr>
              <a:t>/</a:t>
            </a:r>
            <a:r>
              <a:rPr lang="fr-BE" dirty="0" smtClean="0"/>
              <a:t> </a:t>
            </a:r>
          </a:p>
          <a:p>
            <a:r>
              <a:rPr lang="fr-BE" dirty="0">
                <a:hlinkClick r:id="rId10"/>
              </a:rPr>
              <a:t>https://</a:t>
            </a:r>
            <a:r>
              <a:rPr lang="fr-BE" dirty="0" smtClean="0">
                <a:hlinkClick r:id="rId10"/>
              </a:rPr>
              <a:t>rgpd-2018.com/questionnaire-conformite.php</a:t>
            </a:r>
            <a:r>
              <a:rPr lang="fr-BE" dirty="0" smtClean="0"/>
              <a:t> </a:t>
            </a:r>
          </a:p>
          <a:p>
            <a:r>
              <a:rPr lang="fr-BE" dirty="0">
                <a:hlinkClick r:id="rId11"/>
              </a:rPr>
              <a:t>https://</a:t>
            </a:r>
            <a:r>
              <a:rPr lang="fr-BE" dirty="0" smtClean="0">
                <a:hlinkClick r:id="rId11"/>
              </a:rPr>
              <a:t>www.gdprbenchmark.com</a:t>
            </a:r>
            <a:r>
              <a:rPr lang="fr-BE" dirty="0" smtClean="0"/>
              <a:t> </a:t>
            </a:r>
          </a:p>
          <a:p>
            <a:endParaRPr lang="fr-BE" dirty="0"/>
          </a:p>
          <a:p>
            <a:pPr marL="0" indent="0">
              <a:buNone/>
            </a:pPr>
            <a:endParaRPr lang="fr-BE" dirty="0"/>
          </a:p>
          <a:p>
            <a:endParaRPr lang="fr-BE" dirty="0"/>
          </a:p>
          <a:p>
            <a:endParaRPr lang="fr-BE" dirty="0"/>
          </a:p>
          <a:p>
            <a:endParaRPr lang="fr-BE" dirty="0"/>
          </a:p>
          <a:p>
            <a:endParaRPr lang="fr-FR" dirty="0"/>
          </a:p>
        </p:txBody>
      </p:sp>
    </p:spTree>
    <p:extLst>
      <p:ext uri="{BB962C8B-B14F-4D97-AF65-F5344CB8AC3E}">
        <p14:creationId xmlns:p14="http://schemas.microsoft.com/office/powerpoint/2010/main" val="21753147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1174D-BDB5-4978-9E37-FF094FCC3BB8}"/>
              </a:ext>
            </a:extLst>
          </p:cNvPr>
          <p:cNvSpPr>
            <a:spLocks noGrp="1"/>
          </p:cNvSpPr>
          <p:nvPr>
            <p:ph type="title"/>
          </p:nvPr>
        </p:nvSpPr>
        <p:spPr/>
        <p:txBody>
          <a:bodyPr/>
          <a:lstStyle/>
          <a:p>
            <a:r>
              <a:rPr lang="fr-FR" dirty="0"/>
              <a:t>Questions?</a:t>
            </a:r>
          </a:p>
        </p:txBody>
      </p:sp>
      <p:sp>
        <p:nvSpPr>
          <p:cNvPr id="3" name="Content Placeholder 2">
            <a:extLst>
              <a:ext uri="{FF2B5EF4-FFF2-40B4-BE49-F238E27FC236}">
                <a16:creationId xmlns:a16="http://schemas.microsoft.com/office/drawing/2014/main" id="{73EA5A3B-8834-44FE-A4A8-096993A2B6EC}"/>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21988409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D14D-9706-4E40-8166-40A57F5B1CFD}"/>
              </a:ext>
            </a:extLst>
          </p:cNvPr>
          <p:cNvSpPr>
            <a:spLocks noGrp="1"/>
          </p:cNvSpPr>
          <p:nvPr>
            <p:ph type="title"/>
          </p:nvPr>
        </p:nvSpPr>
        <p:spPr/>
        <p:txBody>
          <a:bodyPr/>
          <a:lstStyle/>
          <a:p>
            <a:r>
              <a:rPr lang="fr-FR" dirty="0"/>
              <a:t>Merci et bonne </a:t>
            </a:r>
            <a:r>
              <a:rPr lang="fr-FR" dirty="0" err="1"/>
              <a:t>GDPinte</a:t>
            </a:r>
            <a:endParaRPr lang="fr-FR" dirty="0"/>
          </a:p>
        </p:txBody>
      </p:sp>
      <p:sp>
        <p:nvSpPr>
          <p:cNvPr id="3" name="Content Placeholder 2">
            <a:extLst>
              <a:ext uri="{FF2B5EF4-FFF2-40B4-BE49-F238E27FC236}">
                <a16:creationId xmlns:a16="http://schemas.microsoft.com/office/drawing/2014/main" id="{7F672C0F-691F-4B0D-86AD-4DC15F06AFFC}"/>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523177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F3346E-9192-4F5D-AB43-649A612C05E0}"/>
              </a:ext>
            </a:extLst>
          </p:cNvPr>
          <p:cNvSpPr>
            <a:spLocks noGrp="1"/>
          </p:cNvSpPr>
          <p:nvPr>
            <p:ph type="title"/>
          </p:nvPr>
        </p:nvSpPr>
        <p:spPr/>
        <p:txBody>
          <a:bodyPr/>
          <a:lstStyle/>
          <a:p>
            <a:r>
              <a:rPr lang="fr-FR" dirty="0"/>
              <a:t>Agenda</a:t>
            </a:r>
          </a:p>
        </p:txBody>
      </p:sp>
      <p:sp>
        <p:nvSpPr>
          <p:cNvPr id="3" name="Espace réservé du contenu 2">
            <a:extLst>
              <a:ext uri="{FF2B5EF4-FFF2-40B4-BE49-F238E27FC236}">
                <a16:creationId xmlns:a16="http://schemas.microsoft.com/office/drawing/2014/main" id="{4307624C-0E4A-4403-BC25-828E52F4E41B}"/>
              </a:ext>
            </a:extLst>
          </p:cNvPr>
          <p:cNvSpPr>
            <a:spLocks noGrp="1"/>
          </p:cNvSpPr>
          <p:nvPr>
            <p:ph idx="1"/>
          </p:nvPr>
        </p:nvSpPr>
        <p:spPr>
          <a:xfrm>
            <a:off x="1141412" y="1718268"/>
            <a:ext cx="9905999" cy="4702629"/>
          </a:xfrm>
        </p:spPr>
        <p:txBody>
          <a:bodyPr vert="horz" lIns="91440" tIns="45720" rIns="91440" bIns="45720" rtlCol="0" anchor="t">
            <a:normAutofit fontScale="77500" lnSpcReduction="20000"/>
          </a:bodyPr>
          <a:lstStyle/>
          <a:p>
            <a:r>
              <a:rPr lang="fr-FR" dirty="0"/>
              <a:t>Contexte général</a:t>
            </a:r>
          </a:p>
          <a:p>
            <a:r>
              <a:rPr lang="fr-FR" dirty="0"/>
              <a:t>Acteurs</a:t>
            </a:r>
          </a:p>
          <a:p>
            <a:r>
              <a:rPr lang="fr-FR" dirty="0" smtClean="0"/>
              <a:t>Principales </a:t>
            </a:r>
            <a:r>
              <a:rPr lang="fr-FR" dirty="0"/>
              <a:t>dispositions</a:t>
            </a:r>
          </a:p>
          <a:p>
            <a:r>
              <a:rPr lang="fr-FR" dirty="0"/>
              <a:t>Les droits du citoyen sous GDPR</a:t>
            </a:r>
          </a:p>
          <a:p>
            <a:r>
              <a:rPr lang="fr-FR" dirty="0"/>
              <a:t>Comment se préparer?</a:t>
            </a:r>
          </a:p>
          <a:p>
            <a:r>
              <a:rPr lang="fr-FR" dirty="0"/>
              <a:t>Les contrôles</a:t>
            </a:r>
          </a:p>
          <a:p>
            <a:r>
              <a:rPr lang="fr-FR" dirty="0"/>
              <a:t>Registre des activités de traitements</a:t>
            </a:r>
          </a:p>
          <a:p>
            <a:r>
              <a:rPr lang="fr-FR" dirty="0"/>
              <a:t>Sanctions</a:t>
            </a:r>
          </a:p>
          <a:p>
            <a:r>
              <a:rPr lang="fr-FR" dirty="0"/>
              <a:t>Outils et </a:t>
            </a:r>
            <a:r>
              <a:rPr lang="fr-FR" dirty="0" smtClean="0"/>
              <a:t>aides externes</a:t>
            </a:r>
            <a:endParaRPr lang="fr-FR" dirty="0"/>
          </a:p>
          <a:p>
            <a:r>
              <a:rPr lang="fr-FR" dirty="0"/>
              <a:t>Questions</a:t>
            </a:r>
          </a:p>
          <a:p>
            <a:r>
              <a:rPr lang="fr-FR" dirty="0"/>
              <a:t>GDPINTE</a:t>
            </a:r>
          </a:p>
        </p:txBody>
      </p:sp>
    </p:spTree>
    <p:extLst>
      <p:ext uri="{BB962C8B-B14F-4D97-AF65-F5344CB8AC3E}">
        <p14:creationId xmlns:p14="http://schemas.microsoft.com/office/powerpoint/2010/main" val="2889699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6289E5-57FC-44FC-B081-9BD0BF054486}"/>
              </a:ext>
            </a:extLst>
          </p:cNvPr>
          <p:cNvSpPr>
            <a:spLocks noGrp="1"/>
          </p:cNvSpPr>
          <p:nvPr>
            <p:ph type="title"/>
          </p:nvPr>
        </p:nvSpPr>
        <p:spPr/>
        <p:txBody>
          <a:bodyPr/>
          <a:lstStyle/>
          <a:p>
            <a:r>
              <a:rPr lang="fr-FR" dirty="0"/>
              <a:t>Contexte General</a:t>
            </a:r>
          </a:p>
        </p:txBody>
      </p:sp>
      <p:sp>
        <p:nvSpPr>
          <p:cNvPr id="3" name="Espace réservé du contenu 2">
            <a:extLst>
              <a:ext uri="{FF2B5EF4-FFF2-40B4-BE49-F238E27FC236}">
                <a16:creationId xmlns:a16="http://schemas.microsoft.com/office/drawing/2014/main" id="{D746A813-1114-43C6-B1B9-B5D495999199}"/>
              </a:ext>
            </a:extLst>
          </p:cNvPr>
          <p:cNvSpPr>
            <a:spLocks noGrp="1"/>
          </p:cNvSpPr>
          <p:nvPr>
            <p:ph idx="1"/>
          </p:nvPr>
        </p:nvSpPr>
        <p:spPr>
          <a:xfrm>
            <a:off x="758737" y="1748413"/>
            <a:ext cx="10671349" cy="4032739"/>
          </a:xfrm>
        </p:spPr>
        <p:txBody>
          <a:bodyPr vert="horz" lIns="91440" tIns="45720" rIns="91440" bIns="45720" rtlCol="0" anchor="t">
            <a:normAutofit/>
          </a:bodyPr>
          <a:lstStyle/>
          <a:p>
            <a:r>
              <a:rPr lang="fr-FR" dirty="0"/>
              <a:t>Nouvelle réglementation européenne sur la protection des données personnelles</a:t>
            </a:r>
          </a:p>
          <a:p>
            <a:r>
              <a:rPr lang="fr-FR" dirty="0"/>
              <a:t>Remplace toutes les lois actuellement en vigueur en Europe</a:t>
            </a:r>
          </a:p>
          <a:p>
            <a:r>
              <a:rPr lang="fr-FR" dirty="0"/>
              <a:t>Applicable à partir du 25 mai 2018</a:t>
            </a:r>
          </a:p>
          <a:p>
            <a:r>
              <a:rPr lang="fr-FR" dirty="0"/>
              <a:t>Nouveau standard mondial en matière de protection des données</a:t>
            </a:r>
          </a:p>
          <a:p>
            <a:r>
              <a:rPr lang="fr-FR" dirty="0"/>
              <a:t>But principal: redonner aux citoyens le contrôle de leurs données personnelles, tout en simplifiant l’environnement réglementaire des entreprises</a:t>
            </a:r>
          </a:p>
        </p:txBody>
      </p:sp>
    </p:spTree>
    <p:extLst>
      <p:ext uri="{BB962C8B-B14F-4D97-AF65-F5344CB8AC3E}">
        <p14:creationId xmlns:p14="http://schemas.microsoft.com/office/powerpoint/2010/main" val="34140871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4A45D-1505-40C9-86E3-18689FC2C95F}"/>
              </a:ext>
            </a:extLst>
          </p:cNvPr>
          <p:cNvSpPr>
            <a:spLocks noGrp="1"/>
          </p:cNvSpPr>
          <p:nvPr>
            <p:ph type="title"/>
          </p:nvPr>
        </p:nvSpPr>
        <p:spPr/>
        <p:txBody>
          <a:bodyPr/>
          <a:lstStyle/>
          <a:p>
            <a:r>
              <a:rPr lang="en-US" dirty="0" err="1"/>
              <a:t>Acteurs</a:t>
            </a:r>
            <a:endParaRPr lang="fr-BE" dirty="0"/>
          </a:p>
        </p:txBody>
      </p:sp>
      <p:pic>
        <p:nvPicPr>
          <p:cNvPr id="1026" name="Picture 2" descr="http://blog.clubfunding.fr/wp-content/uploads/2017/05/fotolia_48083232_l1.jpg">
            <a:extLst>
              <a:ext uri="{FF2B5EF4-FFF2-40B4-BE49-F238E27FC236}">
                <a16:creationId xmlns:a16="http://schemas.microsoft.com/office/drawing/2014/main" id="{1CCC4739-9253-4215-98F3-61805A75B33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70573" y="618517"/>
            <a:ext cx="5921327" cy="328274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4E433BB-0687-4242-9F9A-981E754C8B99}"/>
              </a:ext>
            </a:extLst>
          </p:cNvPr>
          <p:cNvSpPr txBox="1"/>
          <p:nvPr/>
        </p:nvSpPr>
        <p:spPr>
          <a:xfrm>
            <a:off x="1065125" y="2280976"/>
            <a:ext cx="4320791" cy="2585323"/>
          </a:xfrm>
          <a:prstGeom prst="rect">
            <a:avLst/>
          </a:prstGeom>
          <a:noFill/>
        </p:spPr>
        <p:txBody>
          <a:bodyPr wrap="square" rtlCol="0">
            <a:spAutoFit/>
          </a:bodyPr>
          <a:lstStyle/>
          <a:p>
            <a:pPr marL="285750" indent="-285750">
              <a:buFont typeface="Arial" panose="020B0604020202020204" pitchFamily="34" charset="0"/>
              <a:buChar char="•"/>
            </a:pPr>
            <a:r>
              <a:rPr lang="fr-FR" dirty="0"/>
              <a:t>Citoyens européens</a:t>
            </a:r>
          </a:p>
          <a:p>
            <a:pPr marL="285750" indent="-285750">
              <a:buFont typeface="Arial" panose="020B0604020202020204" pitchFamily="34" charset="0"/>
              <a:buChar char="•"/>
            </a:pPr>
            <a:r>
              <a:rPr lang="fr-FR" dirty="0"/>
              <a:t>Responsables de traitement</a:t>
            </a:r>
          </a:p>
          <a:p>
            <a:pPr marL="285750" indent="-285750">
              <a:buFont typeface="Arial" panose="020B0604020202020204" pitchFamily="34" charset="0"/>
              <a:buChar char="•"/>
            </a:pPr>
            <a:r>
              <a:rPr lang="fr-FR" dirty="0"/>
              <a:t>Sous-traitants</a:t>
            </a:r>
          </a:p>
          <a:p>
            <a:pPr marL="285750" indent="-285750">
              <a:buFont typeface="Arial" panose="020B0604020202020204" pitchFamily="34" charset="0"/>
              <a:buChar char="•"/>
            </a:pPr>
            <a:r>
              <a:rPr lang="fr-FR" dirty="0"/>
              <a:t>Commissions de protection des données de chaque pays membre</a:t>
            </a:r>
          </a:p>
          <a:p>
            <a:pPr marL="285750" indent="-285750">
              <a:buFont typeface="Arial" panose="020B0604020202020204" pitchFamily="34" charset="0"/>
              <a:buChar char="•"/>
            </a:pPr>
            <a:r>
              <a:rPr lang="fr-FR" dirty="0"/>
              <a:t>Data protection </a:t>
            </a:r>
            <a:r>
              <a:rPr lang="fr-FR" dirty="0" err="1"/>
              <a:t>officers</a:t>
            </a:r>
            <a:endParaRPr lang="fr-FR" dirty="0"/>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endParaRPr lang="fr-FR" dirty="0"/>
          </a:p>
        </p:txBody>
      </p:sp>
    </p:spTree>
    <p:extLst>
      <p:ext uri="{BB962C8B-B14F-4D97-AF65-F5344CB8AC3E}">
        <p14:creationId xmlns:p14="http://schemas.microsoft.com/office/powerpoint/2010/main" val="2185760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76F2FE-AA50-4CAD-AFF7-E21FB27DF77C}"/>
              </a:ext>
            </a:extLst>
          </p:cNvPr>
          <p:cNvSpPr>
            <a:spLocks noGrp="1"/>
          </p:cNvSpPr>
          <p:nvPr>
            <p:ph type="title"/>
          </p:nvPr>
        </p:nvSpPr>
        <p:spPr/>
        <p:txBody>
          <a:bodyPr/>
          <a:lstStyle/>
          <a:p>
            <a:r>
              <a:rPr lang="fr-FR" dirty="0"/>
              <a:t>Principales dispositions</a:t>
            </a:r>
          </a:p>
        </p:txBody>
      </p:sp>
      <p:sp>
        <p:nvSpPr>
          <p:cNvPr id="3" name="Espace réservé du contenu 2">
            <a:extLst>
              <a:ext uri="{FF2B5EF4-FFF2-40B4-BE49-F238E27FC236}">
                <a16:creationId xmlns:a16="http://schemas.microsoft.com/office/drawing/2014/main" id="{4EC924C4-05D8-43CD-8BC9-613C44BC51E5}"/>
              </a:ext>
            </a:extLst>
          </p:cNvPr>
          <p:cNvSpPr>
            <a:spLocks noGrp="1"/>
          </p:cNvSpPr>
          <p:nvPr>
            <p:ph idx="1"/>
          </p:nvPr>
        </p:nvSpPr>
        <p:spPr>
          <a:xfrm>
            <a:off x="1141413" y="1714500"/>
            <a:ext cx="9906000" cy="4409974"/>
          </a:xfrm>
        </p:spPr>
        <p:txBody>
          <a:bodyPr vert="horz" lIns="91440" tIns="45720" rIns="91440" bIns="45720" rtlCol="0" anchor="t">
            <a:normAutofit fontScale="70000" lnSpcReduction="20000"/>
          </a:bodyPr>
          <a:lstStyle/>
          <a:p>
            <a:r>
              <a:rPr lang="fr-FR" dirty="0" smtClean="0"/>
              <a:t>Cadre </a:t>
            </a:r>
            <a:r>
              <a:rPr lang="fr-FR" dirty="0"/>
              <a:t>harmonisé</a:t>
            </a:r>
          </a:p>
          <a:p>
            <a:r>
              <a:rPr lang="fr-FR" dirty="0"/>
              <a:t>Application </a:t>
            </a:r>
            <a:r>
              <a:rPr lang="fr-FR" dirty="0" smtClean="0"/>
              <a:t>mondiale</a:t>
            </a:r>
          </a:p>
          <a:p>
            <a:r>
              <a:rPr lang="fr-FR" dirty="0" smtClean="0"/>
              <a:t>Concerne tout les types de données et de traitements!</a:t>
            </a:r>
            <a:endParaRPr lang="fr-FR" dirty="0"/>
          </a:p>
          <a:p>
            <a:r>
              <a:rPr lang="fr-FR" dirty="0"/>
              <a:t>Consentement de traitement</a:t>
            </a:r>
          </a:p>
          <a:p>
            <a:r>
              <a:rPr lang="fr-FR" dirty="0"/>
              <a:t>Droit à l'effacement</a:t>
            </a:r>
          </a:p>
          <a:p>
            <a:r>
              <a:rPr lang="fr-FR" dirty="0"/>
              <a:t>Droit à la portabilité des données</a:t>
            </a:r>
          </a:p>
          <a:p>
            <a:r>
              <a:rPr lang="fr-FR" dirty="0"/>
              <a:t>Profilage et cadre légal de traitement des données</a:t>
            </a:r>
          </a:p>
          <a:p>
            <a:r>
              <a:rPr lang="fr-FR" dirty="0"/>
              <a:t>Sécurité par défaut et protection des données dès la conception</a:t>
            </a:r>
          </a:p>
          <a:p>
            <a:r>
              <a:rPr lang="fr-FR" dirty="0"/>
              <a:t>Notifications Data </a:t>
            </a:r>
            <a:r>
              <a:rPr lang="fr-FR" dirty="0" err="1"/>
              <a:t>Breach</a:t>
            </a:r>
          </a:p>
          <a:p>
            <a:r>
              <a:rPr lang="fr-FR" dirty="0"/>
              <a:t>Comités Nationaux/Européen pour l'application (LU: CNPD, FR: CNIL, BE: CPVP)</a:t>
            </a:r>
          </a:p>
          <a:p>
            <a:r>
              <a:rPr lang="fr-FR" dirty="0"/>
              <a:t>Codes de conduite</a:t>
            </a:r>
          </a:p>
          <a:p>
            <a:pPr marL="0" indent="0">
              <a:buNone/>
            </a:pPr>
            <a:endParaRPr lang="fr-FR" dirty="0"/>
          </a:p>
        </p:txBody>
      </p:sp>
    </p:spTree>
    <p:extLst>
      <p:ext uri="{BB962C8B-B14F-4D97-AF65-F5344CB8AC3E}">
        <p14:creationId xmlns:p14="http://schemas.microsoft.com/office/powerpoint/2010/main" val="82586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BD0A5-AB17-4BE1-8C52-687A35F76701}"/>
              </a:ext>
            </a:extLst>
          </p:cNvPr>
          <p:cNvSpPr>
            <a:spLocks noGrp="1"/>
          </p:cNvSpPr>
          <p:nvPr>
            <p:ph type="title"/>
          </p:nvPr>
        </p:nvSpPr>
        <p:spPr/>
        <p:txBody>
          <a:bodyPr/>
          <a:lstStyle/>
          <a:p>
            <a:r>
              <a:rPr lang="fr-FR" dirty="0"/>
              <a:t>Les droits du citoyen sous </a:t>
            </a:r>
            <a:r>
              <a:rPr lang="fr-FR" dirty="0" err="1"/>
              <a:t>gdpr</a:t>
            </a:r>
            <a:endParaRPr lang="fr-FR" dirty="0"/>
          </a:p>
        </p:txBody>
      </p:sp>
      <p:sp>
        <p:nvSpPr>
          <p:cNvPr id="3" name="Content Placeholder 2">
            <a:extLst>
              <a:ext uri="{FF2B5EF4-FFF2-40B4-BE49-F238E27FC236}">
                <a16:creationId xmlns:a16="http://schemas.microsoft.com/office/drawing/2014/main" id="{7466DB8B-9AF8-41EA-8797-A9C67DED9264}"/>
              </a:ext>
            </a:extLst>
          </p:cNvPr>
          <p:cNvSpPr>
            <a:spLocks noGrp="1"/>
          </p:cNvSpPr>
          <p:nvPr>
            <p:ph idx="1"/>
          </p:nvPr>
        </p:nvSpPr>
        <p:spPr>
          <a:xfrm>
            <a:off x="1141412" y="1748413"/>
            <a:ext cx="9905999" cy="4042788"/>
          </a:xfrm>
        </p:spPr>
        <p:txBody>
          <a:bodyPr>
            <a:normAutofit fontScale="92500"/>
          </a:bodyPr>
          <a:lstStyle/>
          <a:p>
            <a:r>
              <a:rPr lang="fr-FR" dirty="0"/>
              <a:t>Ses données ne peuvent pas être traitées sans son consentement explicit et positif</a:t>
            </a:r>
          </a:p>
          <a:p>
            <a:r>
              <a:rPr lang="fr-FR" dirty="0"/>
              <a:t>Droit de consultation</a:t>
            </a:r>
          </a:p>
          <a:p>
            <a:r>
              <a:rPr lang="fr-FR" dirty="0"/>
              <a:t>Droit de modification</a:t>
            </a:r>
          </a:p>
          <a:p>
            <a:r>
              <a:rPr lang="fr-FR" dirty="0"/>
              <a:t>Droit de suppression</a:t>
            </a:r>
          </a:p>
          <a:p>
            <a:r>
              <a:rPr lang="fr-FR" dirty="0"/>
              <a:t>Droit de connaitre le traitement (qui, quand, où, combien de temps)</a:t>
            </a:r>
          </a:p>
          <a:p>
            <a:r>
              <a:rPr lang="fr-FR" dirty="0"/>
              <a:t>Droit d’être averti en cas d’accès illicite </a:t>
            </a:r>
          </a:p>
          <a:p>
            <a:r>
              <a:rPr lang="fr-FR" dirty="0"/>
              <a:t>Délais de réponse maximal à une demande: 1 mois et 72h pour les intrusions</a:t>
            </a:r>
          </a:p>
        </p:txBody>
      </p:sp>
    </p:spTree>
    <p:extLst>
      <p:ext uri="{BB962C8B-B14F-4D97-AF65-F5344CB8AC3E}">
        <p14:creationId xmlns:p14="http://schemas.microsoft.com/office/powerpoint/2010/main" val="4839235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B85B2-4329-4449-BA51-96D44607AD37}"/>
              </a:ext>
            </a:extLst>
          </p:cNvPr>
          <p:cNvSpPr>
            <a:spLocks noGrp="1"/>
          </p:cNvSpPr>
          <p:nvPr>
            <p:ph type="title"/>
          </p:nvPr>
        </p:nvSpPr>
        <p:spPr/>
        <p:txBody>
          <a:bodyPr/>
          <a:lstStyle/>
          <a:p>
            <a:r>
              <a:rPr lang="fr-FR" dirty="0"/>
              <a:t>Comment se préparer?</a:t>
            </a:r>
          </a:p>
        </p:txBody>
      </p:sp>
      <p:sp>
        <p:nvSpPr>
          <p:cNvPr id="3" name="Content Placeholder 2">
            <a:extLst>
              <a:ext uri="{FF2B5EF4-FFF2-40B4-BE49-F238E27FC236}">
                <a16:creationId xmlns:a16="http://schemas.microsoft.com/office/drawing/2014/main" id="{E94F2868-C06B-4439-BD65-E9717597879A}"/>
              </a:ext>
            </a:extLst>
          </p:cNvPr>
          <p:cNvSpPr>
            <a:spLocks noGrp="1"/>
          </p:cNvSpPr>
          <p:nvPr>
            <p:ph idx="1"/>
          </p:nvPr>
        </p:nvSpPr>
        <p:spPr>
          <a:xfrm>
            <a:off x="1141412" y="1657978"/>
            <a:ext cx="9905999" cy="4642338"/>
          </a:xfrm>
        </p:spPr>
        <p:txBody>
          <a:bodyPr>
            <a:normAutofit fontScale="77500" lnSpcReduction="20000"/>
          </a:bodyPr>
          <a:lstStyle/>
          <a:p>
            <a:r>
              <a:rPr lang="fr-FR" dirty="0"/>
              <a:t>Informez / conscientisez vos collaborateurs</a:t>
            </a:r>
          </a:p>
          <a:p>
            <a:r>
              <a:rPr lang="fr-FR" dirty="0"/>
              <a:t>Menez un inventaire complet et tenez un registre de vos données</a:t>
            </a:r>
          </a:p>
          <a:p>
            <a:r>
              <a:rPr lang="fr-FR" dirty="0"/>
              <a:t>Passez en revue vos conditions générales</a:t>
            </a:r>
          </a:p>
          <a:p>
            <a:r>
              <a:rPr lang="fr-FR" dirty="0"/>
              <a:t>Soyez le garant de la vie privée de vos utilisateurs</a:t>
            </a:r>
          </a:p>
          <a:p>
            <a:r>
              <a:rPr lang="fr-FR" dirty="0"/>
              <a:t>Assurez-vous que vos procédures tiennent dans les nouveaux délais imposés</a:t>
            </a:r>
          </a:p>
          <a:p>
            <a:r>
              <a:rPr lang="fr-FR" dirty="0"/>
              <a:t>Mettez vous au droit ou consultez un juriste</a:t>
            </a:r>
          </a:p>
          <a:p>
            <a:r>
              <a:rPr lang="fr-FR" dirty="0"/>
              <a:t>Assurez vous que le consentement de vos utilisateurs est sans faille</a:t>
            </a:r>
          </a:p>
          <a:p>
            <a:r>
              <a:rPr lang="fr-FR" dirty="0"/>
              <a:t>Préparez un plan d’action pour gérer les fuites de données personnelles</a:t>
            </a:r>
          </a:p>
          <a:p>
            <a:r>
              <a:rPr lang="fr-FR" dirty="0"/>
              <a:t>Apprenez à menez une étude d’impact sur la vie privée</a:t>
            </a:r>
          </a:p>
          <a:p>
            <a:r>
              <a:rPr lang="fr-FR" dirty="0"/>
              <a:t>Nommez un responsable chargé de la protection des données.</a:t>
            </a:r>
          </a:p>
          <a:p>
            <a:r>
              <a:rPr lang="fr-FR" dirty="0"/>
              <a:t>Faites-vous accompagner</a:t>
            </a:r>
          </a:p>
          <a:p>
            <a:endParaRPr lang="fr-FR" dirty="0"/>
          </a:p>
        </p:txBody>
      </p:sp>
    </p:spTree>
    <p:extLst>
      <p:ext uri="{BB962C8B-B14F-4D97-AF65-F5344CB8AC3E}">
        <p14:creationId xmlns:p14="http://schemas.microsoft.com/office/powerpoint/2010/main" val="29146372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0BAAA-6E0B-41BF-9224-27337467FD06}"/>
              </a:ext>
            </a:extLst>
          </p:cNvPr>
          <p:cNvSpPr>
            <a:spLocks noGrp="1"/>
          </p:cNvSpPr>
          <p:nvPr>
            <p:ph type="title"/>
          </p:nvPr>
        </p:nvSpPr>
        <p:spPr/>
        <p:txBody>
          <a:bodyPr/>
          <a:lstStyle/>
          <a:p>
            <a:r>
              <a:rPr lang="fr-FR" dirty="0"/>
              <a:t>Les contrôles</a:t>
            </a:r>
          </a:p>
        </p:txBody>
      </p:sp>
      <p:sp>
        <p:nvSpPr>
          <p:cNvPr id="3" name="Content Placeholder 2">
            <a:extLst>
              <a:ext uri="{FF2B5EF4-FFF2-40B4-BE49-F238E27FC236}">
                <a16:creationId xmlns:a16="http://schemas.microsoft.com/office/drawing/2014/main" id="{B38495AA-57DD-4A23-8104-2212B3E3240F}"/>
              </a:ext>
            </a:extLst>
          </p:cNvPr>
          <p:cNvSpPr>
            <a:spLocks noGrp="1"/>
          </p:cNvSpPr>
          <p:nvPr>
            <p:ph idx="1"/>
          </p:nvPr>
        </p:nvSpPr>
        <p:spPr/>
        <p:txBody>
          <a:bodyPr>
            <a:normAutofit lnSpcReduction="10000"/>
          </a:bodyPr>
          <a:lstStyle/>
          <a:p>
            <a:r>
              <a:rPr lang="fr-FR" dirty="0"/>
              <a:t>Passage d’un système de contrôle à priori vers un contrôle à posteriori</a:t>
            </a:r>
          </a:p>
          <a:p>
            <a:r>
              <a:rPr lang="fr-FR" dirty="0"/>
              <a:t>Vérification en cas de soucis:</a:t>
            </a:r>
          </a:p>
          <a:p>
            <a:pPr lvl="1"/>
            <a:r>
              <a:rPr lang="fr-FR" dirty="0"/>
              <a:t>des procédures de traitement</a:t>
            </a:r>
          </a:p>
          <a:p>
            <a:pPr lvl="1"/>
            <a:r>
              <a:rPr lang="fr-FR" dirty="0"/>
              <a:t>des règles de rétention</a:t>
            </a:r>
          </a:p>
          <a:p>
            <a:pPr lvl="1"/>
            <a:r>
              <a:rPr lang="fr-FR" dirty="0"/>
              <a:t>des autorisations explicites et positives des utilisateurs</a:t>
            </a:r>
          </a:p>
          <a:p>
            <a:pPr lvl="1"/>
            <a:r>
              <a:rPr lang="fr-FR" dirty="0"/>
              <a:t>de la sécurisation by-design des bases de données et des </a:t>
            </a:r>
            <a:r>
              <a:rPr lang="fr-FR" dirty="0" smtClean="0"/>
              <a:t>applications, mais aussi du stockage physique des documents</a:t>
            </a:r>
            <a:endParaRPr lang="fr-FR" dirty="0"/>
          </a:p>
          <a:p>
            <a:pPr lvl="1"/>
            <a:r>
              <a:rPr lang="fr-FR" dirty="0"/>
              <a:t>…</a:t>
            </a:r>
          </a:p>
          <a:p>
            <a:pPr lvl="1"/>
            <a:endParaRPr lang="fr-FR" dirty="0"/>
          </a:p>
        </p:txBody>
      </p:sp>
    </p:spTree>
    <p:extLst>
      <p:ext uri="{BB962C8B-B14F-4D97-AF65-F5344CB8AC3E}">
        <p14:creationId xmlns:p14="http://schemas.microsoft.com/office/powerpoint/2010/main" val="7507284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4518C-8351-438D-86A2-F8FA54D45049}"/>
              </a:ext>
            </a:extLst>
          </p:cNvPr>
          <p:cNvSpPr>
            <a:spLocks noGrp="1"/>
          </p:cNvSpPr>
          <p:nvPr>
            <p:ph type="title"/>
          </p:nvPr>
        </p:nvSpPr>
        <p:spPr/>
        <p:txBody>
          <a:bodyPr/>
          <a:lstStyle/>
          <a:p>
            <a:r>
              <a:rPr lang="fr-FR" dirty="0"/>
              <a:t>Le registre des activités de traitements</a:t>
            </a:r>
          </a:p>
        </p:txBody>
      </p:sp>
      <p:sp>
        <p:nvSpPr>
          <p:cNvPr id="3" name="Content Placeholder 2">
            <a:extLst>
              <a:ext uri="{FF2B5EF4-FFF2-40B4-BE49-F238E27FC236}">
                <a16:creationId xmlns:a16="http://schemas.microsoft.com/office/drawing/2014/main" id="{65E3A1E5-E946-4BFE-BF14-BD9CD06199A6}"/>
              </a:ext>
            </a:extLst>
          </p:cNvPr>
          <p:cNvSpPr>
            <a:spLocks noGrp="1"/>
          </p:cNvSpPr>
          <p:nvPr>
            <p:ph idx="1"/>
          </p:nvPr>
        </p:nvSpPr>
        <p:spPr/>
        <p:txBody>
          <a:bodyPr/>
          <a:lstStyle/>
          <a:p>
            <a:r>
              <a:rPr lang="fr-FR" dirty="0"/>
              <a:t>Point central de votre gestion et conformités GDPR</a:t>
            </a:r>
          </a:p>
          <a:p>
            <a:r>
              <a:rPr lang="fr-FR" dirty="0"/>
              <a:t>Que doit-il contenir?</a:t>
            </a:r>
          </a:p>
          <a:p>
            <a:endParaRPr lang="fr-FR" dirty="0"/>
          </a:p>
          <a:p>
            <a:endParaRPr lang="fr-FR" dirty="0"/>
          </a:p>
          <a:p>
            <a:endParaRPr lang="fr-FR" dirty="0"/>
          </a:p>
        </p:txBody>
      </p:sp>
    </p:spTree>
    <p:extLst>
      <p:ext uri="{BB962C8B-B14F-4D97-AF65-F5344CB8AC3E}">
        <p14:creationId xmlns:p14="http://schemas.microsoft.com/office/powerpoint/2010/main" val="20468646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0</TotalTime>
  <Words>1235</Words>
  <Application>Microsoft Office PowerPoint</Application>
  <PresentationFormat>Widescreen</PresentationFormat>
  <Paragraphs>163</Paragraphs>
  <Slides>14</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Trebuchet MS</vt:lpstr>
      <vt:lpstr>Tw Cen MT</vt:lpstr>
      <vt:lpstr>Circuit</vt:lpstr>
      <vt:lpstr>GDPR-RGPD: Quesako?</vt:lpstr>
      <vt:lpstr>Agenda</vt:lpstr>
      <vt:lpstr>Contexte General</vt:lpstr>
      <vt:lpstr>Acteurs</vt:lpstr>
      <vt:lpstr>Principales dispositions</vt:lpstr>
      <vt:lpstr>Les droits du citoyen sous gdpr</vt:lpstr>
      <vt:lpstr>Comment se préparer?</vt:lpstr>
      <vt:lpstr>Les contrôles</vt:lpstr>
      <vt:lpstr>Le registre des activités de traitements</vt:lpstr>
      <vt:lpstr>Data-Breach</vt:lpstr>
      <vt:lpstr>Les sanctions</vt:lpstr>
      <vt:lpstr>Quelques outils et autorités de contrôles</vt:lpstr>
      <vt:lpstr>Questions?</vt:lpstr>
      <vt:lpstr>Merci et bonne GDPinte</vt:lpstr>
    </vt:vector>
  </TitlesOfParts>
  <Company>CNA Arlon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GDPR: Quesako</dc:title>
  <dc:subject>GDPR</dc:subject>
  <dc:creator>Gaëtan Karre</dc:creator>
  <cp:lastModifiedBy>Gaëtan Karre</cp:lastModifiedBy>
  <cp:revision>32</cp:revision>
  <dcterms:created xsi:type="dcterms:W3CDTF">2014-08-26T23:43:54Z</dcterms:created>
  <dcterms:modified xsi:type="dcterms:W3CDTF">2018-03-05T08:32:14Z</dcterms:modified>
</cp:coreProperties>
</file>